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9.xml" ContentType="application/vnd.openxmlformats-officedocument.presentationml.tags+xml"/>
  <Override PartName="/ppt/notesSlides/notesSlide6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2.xml" ContentType="application/vnd.openxmlformats-officedocument.presentationml.notesSlide+xml"/>
  <Override PartName="/ppt/tags/tag59.xml" ContentType="application/vnd.openxmlformats-officedocument.presentationml.tags+xml"/>
  <Override PartName="/ppt/notesSlides/notesSlide103.xml" ContentType="application/vnd.openxmlformats-officedocument.presentationml.notesSlide+xml"/>
  <Override PartName="/ppt/tags/tag60.xml" ContentType="application/vnd.openxmlformats-officedocument.presentationml.tags+xml"/>
  <Override PartName="/ppt/notesSlides/notesSlide10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5.xml" ContentType="application/vnd.openxmlformats-officedocument.presentationml.notesSlide+xml"/>
  <Override PartName="/ppt/tags/tag69.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761" r:id="rId9"/>
    <p:sldMasterId id="2147483815" r:id="rId10"/>
    <p:sldMasterId id="2147483827" r:id="rId11"/>
    <p:sldMasterId id="2147483849" r:id="rId12"/>
  </p:sldMasterIdLst>
  <p:notesMasterIdLst>
    <p:notesMasterId r:id="rId201"/>
  </p:notesMasterIdLst>
  <p:sldIdLst>
    <p:sldId id="256" r:id="rId13"/>
    <p:sldId id="814" r:id="rId14"/>
    <p:sldId id="705" r:id="rId15"/>
    <p:sldId id="813" r:id="rId16"/>
    <p:sldId id="815" r:id="rId17"/>
    <p:sldId id="839" r:id="rId18"/>
    <p:sldId id="576" r:id="rId19"/>
    <p:sldId id="544" r:id="rId20"/>
    <p:sldId id="546" r:id="rId21"/>
    <p:sldId id="547" r:id="rId22"/>
    <p:sldId id="632" r:id="rId23"/>
    <p:sldId id="828" r:id="rId24"/>
    <p:sldId id="548" r:id="rId25"/>
    <p:sldId id="622" r:id="rId26"/>
    <p:sldId id="624" r:id="rId27"/>
    <p:sldId id="625" r:id="rId28"/>
    <p:sldId id="623" r:id="rId29"/>
    <p:sldId id="627" r:id="rId30"/>
    <p:sldId id="628" r:id="rId31"/>
    <p:sldId id="803" r:id="rId32"/>
    <p:sldId id="629" r:id="rId33"/>
    <p:sldId id="703" r:id="rId34"/>
    <p:sldId id="704" r:id="rId35"/>
    <p:sldId id="571" r:id="rId36"/>
    <p:sldId id="553" r:id="rId37"/>
    <p:sldId id="804" r:id="rId38"/>
    <p:sldId id="805" r:id="rId39"/>
    <p:sldId id="806" r:id="rId40"/>
    <p:sldId id="807" r:id="rId41"/>
    <p:sldId id="809" r:id="rId42"/>
    <p:sldId id="633" r:id="rId43"/>
    <p:sldId id="637" r:id="rId44"/>
    <p:sldId id="556" r:id="rId45"/>
    <p:sldId id="636" r:id="rId46"/>
    <p:sldId id="635" r:id="rId47"/>
    <p:sldId id="639" r:id="rId48"/>
    <p:sldId id="557" r:id="rId49"/>
    <p:sldId id="642" r:id="rId50"/>
    <p:sldId id="641" r:id="rId51"/>
    <p:sldId id="645" r:id="rId52"/>
    <p:sldId id="561" r:id="rId53"/>
    <p:sldId id="562" r:id="rId54"/>
    <p:sldId id="647" r:id="rId55"/>
    <p:sldId id="564" r:id="rId56"/>
    <p:sldId id="650" r:id="rId57"/>
    <p:sldId id="652" r:id="rId58"/>
    <p:sldId id="649" r:id="rId59"/>
    <p:sldId id="651" r:id="rId60"/>
    <p:sldId id="812" r:id="rId61"/>
    <p:sldId id="709" r:id="rId62"/>
    <p:sldId id="816" r:id="rId63"/>
    <p:sldId id="712" r:id="rId64"/>
    <p:sldId id="840" r:id="rId65"/>
    <p:sldId id="684" r:id="rId66"/>
    <p:sldId id="620" r:id="rId67"/>
    <p:sldId id="653" r:id="rId68"/>
    <p:sldId id="845" r:id="rId69"/>
    <p:sldId id="843" r:id="rId70"/>
    <p:sldId id="817" r:id="rId71"/>
    <p:sldId id="822" r:id="rId72"/>
    <p:sldId id="820" r:id="rId73"/>
    <p:sldId id="818" r:id="rId74"/>
    <p:sldId id="821" r:id="rId75"/>
    <p:sldId id="735" r:id="rId76"/>
    <p:sldId id="830" r:id="rId77"/>
    <p:sldId id="763" r:id="rId78"/>
    <p:sldId id="736" r:id="rId79"/>
    <p:sldId id="959" r:id="rId80"/>
    <p:sldId id="738" r:id="rId81"/>
    <p:sldId id="739" r:id="rId82"/>
    <p:sldId id="740" r:id="rId83"/>
    <p:sldId id="741" r:id="rId84"/>
    <p:sldId id="612" r:id="rId85"/>
    <p:sldId id="617" r:id="rId86"/>
    <p:sldId id="614" r:id="rId87"/>
    <p:sldId id="841" r:id="rId88"/>
    <p:sldId id="656" r:id="rId89"/>
    <p:sldId id="702" r:id="rId90"/>
    <p:sldId id="689" r:id="rId91"/>
    <p:sldId id="690" r:id="rId92"/>
    <p:sldId id="844" r:id="rId93"/>
    <p:sldId id="832" r:id="rId94"/>
    <p:sldId id="837" r:id="rId95"/>
    <p:sldId id="833" r:id="rId96"/>
    <p:sldId id="835" r:id="rId97"/>
    <p:sldId id="834" r:id="rId98"/>
    <p:sldId id="836" r:id="rId99"/>
    <p:sldId id="838" r:id="rId100"/>
    <p:sldId id="699" r:id="rId101"/>
    <p:sldId id="700" r:id="rId102"/>
    <p:sldId id="842" r:id="rId103"/>
    <p:sldId id="685" r:id="rId104"/>
    <p:sldId id="823" r:id="rId105"/>
    <p:sldId id="824" r:id="rId106"/>
    <p:sldId id="667" r:id="rId107"/>
    <p:sldId id="664" r:id="rId108"/>
    <p:sldId id="665" r:id="rId109"/>
    <p:sldId id="668" r:id="rId110"/>
    <p:sldId id="825" r:id="rId111"/>
    <p:sldId id="826" r:id="rId112"/>
    <p:sldId id="827" r:id="rId113"/>
    <p:sldId id="619" r:id="rId114"/>
    <p:sldId id="929" r:id="rId115"/>
    <p:sldId id="867" r:id="rId116"/>
    <p:sldId id="868" r:id="rId117"/>
    <p:sldId id="869" r:id="rId118"/>
    <p:sldId id="870" r:id="rId119"/>
    <p:sldId id="876" r:id="rId120"/>
    <p:sldId id="877" r:id="rId121"/>
    <p:sldId id="878" r:id="rId122"/>
    <p:sldId id="879" r:id="rId123"/>
    <p:sldId id="880" r:id="rId124"/>
    <p:sldId id="886" r:id="rId125"/>
    <p:sldId id="891" r:id="rId126"/>
    <p:sldId id="892" r:id="rId127"/>
    <p:sldId id="896" r:id="rId128"/>
    <p:sldId id="898" r:id="rId129"/>
    <p:sldId id="901" r:id="rId130"/>
    <p:sldId id="928" r:id="rId131"/>
    <p:sldId id="905" r:id="rId132"/>
    <p:sldId id="906" r:id="rId133"/>
    <p:sldId id="907" r:id="rId134"/>
    <p:sldId id="909" r:id="rId135"/>
    <p:sldId id="910" r:id="rId136"/>
    <p:sldId id="911" r:id="rId137"/>
    <p:sldId id="912" r:id="rId138"/>
    <p:sldId id="913" r:id="rId139"/>
    <p:sldId id="914" r:id="rId140"/>
    <p:sldId id="915" r:id="rId141"/>
    <p:sldId id="916" r:id="rId142"/>
    <p:sldId id="917" r:id="rId143"/>
    <p:sldId id="918" r:id="rId144"/>
    <p:sldId id="919" r:id="rId145"/>
    <p:sldId id="920" r:id="rId146"/>
    <p:sldId id="921" r:id="rId147"/>
    <p:sldId id="922" r:id="rId148"/>
    <p:sldId id="923" r:id="rId149"/>
    <p:sldId id="924" r:id="rId150"/>
    <p:sldId id="925" r:id="rId151"/>
    <p:sldId id="926" r:id="rId152"/>
    <p:sldId id="927" r:id="rId153"/>
    <p:sldId id="931" r:id="rId154"/>
    <p:sldId id="936" r:id="rId155"/>
    <p:sldId id="937" r:id="rId156"/>
    <p:sldId id="938" r:id="rId157"/>
    <p:sldId id="939" r:id="rId158"/>
    <p:sldId id="940" r:id="rId159"/>
    <p:sldId id="941" r:id="rId160"/>
    <p:sldId id="942" r:id="rId161"/>
    <p:sldId id="947" r:id="rId162"/>
    <p:sldId id="952" r:id="rId163"/>
    <p:sldId id="953" r:id="rId164"/>
    <p:sldId id="954" r:id="rId165"/>
    <p:sldId id="955" r:id="rId166"/>
    <p:sldId id="956" r:id="rId167"/>
    <p:sldId id="957" r:id="rId168"/>
    <p:sldId id="958" r:id="rId169"/>
    <p:sldId id="961" r:id="rId170"/>
    <p:sldId id="965" r:id="rId171"/>
    <p:sldId id="969" r:id="rId172"/>
    <p:sldId id="970" r:id="rId173"/>
    <p:sldId id="971" r:id="rId174"/>
    <p:sldId id="972" r:id="rId175"/>
    <p:sldId id="973" r:id="rId176"/>
    <p:sldId id="974" r:id="rId177"/>
    <p:sldId id="976" r:id="rId178"/>
    <p:sldId id="980" r:id="rId179"/>
    <p:sldId id="981" r:id="rId180"/>
    <p:sldId id="988" r:id="rId181"/>
    <p:sldId id="989" r:id="rId182"/>
    <p:sldId id="990" r:id="rId183"/>
    <p:sldId id="991" r:id="rId184"/>
    <p:sldId id="992" r:id="rId185"/>
    <p:sldId id="993" r:id="rId186"/>
    <p:sldId id="994" r:id="rId187"/>
    <p:sldId id="995" r:id="rId188"/>
    <p:sldId id="996" r:id="rId189"/>
    <p:sldId id="997" r:id="rId190"/>
    <p:sldId id="998" r:id="rId191"/>
    <p:sldId id="999" r:id="rId192"/>
    <p:sldId id="1000" r:id="rId193"/>
    <p:sldId id="1001" r:id="rId194"/>
    <p:sldId id="337" r:id="rId195"/>
    <p:sldId id="496" r:id="rId196"/>
    <p:sldId id="492" r:id="rId197"/>
    <p:sldId id="495" r:id="rId198"/>
    <p:sldId id="573" r:id="rId199"/>
    <p:sldId id="574" r:id="rId2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Lst>
        </p14:section>
        <p14:section name="SQL IaaS" id="{69C4A8B7-D4F9-4CE7-ABC0-F70D611517AA}">
          <p14:sldIdLst>
            <p14:sldId id="840"/>
            <p14:sldId id="684"/>
            <p14:sldId id="620"/>
            <p14:sldId id="653"/>
            <p14:sldId id="845"/>
          </p14:sldIdLst>
        </p14:section>
        <p14:section name="Azure Search" id="{3681E10F-4906-4C18-95A5-0280D44FFA2F}">
          <p14:sldIdLst>
            <p14:sldId id="843"/>
            <p14:sldId id="817"/>
            <p14:sldId id="822"/>
            <p14:sldId id="820"/>
            <p14:sldId id="818"/>
            <p14:sldId id="821"/>
            <p14:sldId id="735"/>
            <p14:sldId id="830"/>
            <p14:sldId id="763"/>
            <p14:sldId id="736"/>
            <p14:sldId id="959"/>
            <p14:sldId id="738"/>
            <p14:sldId id="739"/>
            <p14:sldId id="740"/>
            <p14:sldId id="741"/>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700"/>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380"/>
    <a:srgbClr val="000000"/>
    <a:srgbClr val="C86E00"/>
    <a:srgbClr val="658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9" autoAdjust="0"/>
    <p:restoredTop sz="83582" autoAdjust="0"/>
  </p:normalViewPr>
  <p:slideViewPr>
    <p:cSldViewPr snapToGrid="0">
      <p:cViewPr varScale="1">
        <p:scale>
          <a:sx n="86" d="100"/>
          <a:sy n="86" d="100"/>
        </p:scale>
        <p:origin x="40" y="160"/>
      </p:cViewPr>
      <p:guideLst/>
    </p:cSldViewPr>
  </p:slideViewPr>
  <p:outlineViewPr>
    <p:cViewPr>
      <p:scale>
        <a:sx n="33" d="100"/>
        <a:sy n="33" d="100"/>
      </p:scale>
      <p:origin x="0" y="-62568"/>
    </p:cViewPr>
  </p:outlineViewPr>
  <p:notesTextViewPr>
    <p:cViewPr>
      <p:scale>
        <a:sx n="3" d="2"/>
        <a:sy n="3" d="2"/>
      </p:scale>
      <p:origin x="0" y="0"/>
    </p:cViewPr>
  </p:notesTextViewPr>
  <p:sorterViewPr>
    <p:cViewPr>
      <p:scale>
        <a:sx n="125" d="100"/>
        <a:sy n="125" d="100"/>
      </p:scale>
      <p:origin x="0" y="-288"/>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slide" Target="slides/slide159.xml"/><Relationship Id="rId192" Type="http://schemas.openxmlformats.org/officeDocument/2006/relationships/slide" Target="slides/slide180.xml"/><Relationship Id="rId206" Type="http://schemas.openxmlformats.org/officeDocument/2006/relationships/tableStyles" Target="tableStyles.xml"/><Relationship Id="rId12" Type="http://schemas.openxmlformats.org/officeDocument/2006/relationships/slideMaster" Target="slideMasters/slideMaster9.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5" Type="http://schemas.openxmlformats.org/officeDocument/2006/relationships/slide" Target="slides/slide63.xml"/><Relationship Id="rId96" Type="http://schemas.openxmlformats.org/officeDocument/2006/relationships/slide" Target="slides/slide84.xml"/><Relationship Id="rId140" Type="http://schemas.openxmlformats.org/officeDocument/2006/relationships/slide" Target="slides/slide128.xml"/><Relationship Id="rId161" Type="http://schemas.openxmlformats.org/officeDocument/2006/relationships/slide" Target="slides/slide149.xml"/><Relationship Id="rId182" Type="http://schemas.openxmlformats.org/officeDocument/2006/relationships/slide" Target="slides/slide170.xml"/><Relationship Id="rId6" Type="http://schemas.openxmlformats.org/officeDocument/2006/relationships/slideMaster" Target="slideMasters/slideMaster3.xml"/><Relationship Id="rId23" Type="http://schemas.openxmlformats.org/officeDocument/2006/relationships/slide" Target="slides/slide11.xml"/><Relationship Id="rId119" Type="http://schemas.openxmlformats.org/officeDocument/2006/relationships/slide" Target="slides/slide107.xml"/><Relationship Id="rId44" Type="http://schemas.openxmlformats.org/officeDocument/2006/relationships/slide" Target="slides/slide32.xml"/><Relationship Id="rId65" Type="http://schemas.openxmlformats.org/officeDocument/2006/relationships/slide" Target="slides/slide53.xml"/><Relationship Id="rId86" Type="http://schemas.openxmlformats.org/officeDocument/2006/relationships/slide" Target="slides/slide74.xml"/><Relationship Id="rId130" Type="http://schemas.openxmlformats.org/officeDocument/2006/relationships/slide" Target="slides/slide118.xml"/><Relationship Id="rId151" Type="http://schemas.openxmlformats.org/officeDocument/2006/relationships/slide" Target="slides/slide139.xml"/><Relationship Id="rId172" Type="http://schemas.openxmlformats.org/officeDocument/2006/relationships/slide" Target="slides/slide160.xml"/><Relationship Id="rId193" Type="http://schemas.openxmlformats.org/officeDocument/2006/relationships/slide" Target="slides/slide181.xml"/><Relationship Id="rId13" Type="http://schemas.openxmlformats.org/officeDocument/2006/relationships/slide" Target="slides/slide1.xml"/><Relationship Id="rId109" Type="http://schemas.openxmlformats.org/officeDocument/2006/relationships/slide" Target="slides/slide97.xml"/><Relationship Id="rId34" Type="http://schemas.openxmlformats.org/officeDocument/2006/relationships/slide" Target="slides/slide22.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20" Type="http://schemas.openxmlformats.org/officeDocument/2006/relationships/slide" Target="slides/slide108.xml"/><Relationship Id="rId141" Type="http://schemas.openxmlformats.org/officeDocument/2006/relationships/slide" Target="slides/slide129.xml"/><Relationship Id="rId7" Type="http://schemas.openxmlformats.org/officeDocument/2006/relationships/slideMaster" Target="slideMasters/slideMaster4.xml"/><Relationship Id="rId162" Type="http://schemas.openxmlformats.org/officeDocument/2006/relationships/slide" Target="slides/slide150.xml"/><Relationship Id="rId183" Type="http://schemas.openxmlformats.org/officeDocument/2006/relationships/slide" Target="slides/slide171.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190" Type="http://schemas.openxmlformats.org/officeDocument/2006/relationships/slide" Target="slides/slide178.xml"/><Relationship Id="rId204"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8.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6" Type="http://schemas.openxmlformats.org/officeDocument/2006/relationships/slide" Target="slides/slide164.xml"/><Relationship Id="rId197" Type="http://schemas.openxmlformats.org/officeDocument/2006/relationships/slide" Target="slides/slide185.xml"/><Relationship Id="rId201" Type="http://schemas.openxmlformats.org/officeDocument/2006/relationships/notesMaster" Target="notesMasters/notesMaster1.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 Id="rId70" Type="http://schemas.openxmlformats.org/officeDocument/2006/relationships/slide" Target="slides/slide58.xml"/><Relationship Id="rId91" Type="http://schemas.openxmlformats.org/officeDocument/2006/relationships/slide" Target="slides/slide79.xml"/><Relationship Id="rId145" Type="http://schemas.openxmlformats.org/officeDocument/2006/relationships/slide" Target="slides/slide133.xml"/><Relationship Id="rId166" Type="http://schemas.openxmlformats.org/officeDocument/2006/relationships/slide" Target="slides/slide154.xml"/><Relationship Id="rId187" Type="http://schemas.openxmlformats.org/officeDocument/2006/relationships/slide" Target="slides/slide175.xml"/><Relationship Id="rId1" Type="http://schemas.openxmlformats.org/officeDocument/2006/relationships/customXml" Target="../customXml/item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60" Type="http://schemas.openxmlformats.org/officeDocument/2006/relationships/slide" Target="slides/slide48.xml"/><Relationship Id="rId81" Type="http://schemas.openxmlformats.org/officeDocument/2006/relationships/slide" Target="slides/slide69.xml"/><Relationship Id="rId135" Type="http://schemas.openxmlformats.org/officeDocument/2006/relationships/slide" Target="slides/slide123.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202" Type="http://schemas.openxmlformats.org/officeDocument/2006/relationships/commentAuthors" Target="commentAuthors.xml"/><Relationship Id="rId18" Type="http://schemas.openxmlformats.org/officeDocument/2006/relationships/slide" Target="slides/slide6.xml"/><Relationship Id="rId39" Type="http://schemas.openxmlformats.org/officeDocument/2006/relationships/slide" Target="slides/slide27.xml"/><Relationship Id="rId50" Type="http://schemas.openxmlformats.org/officeDocument/2006/relationships/slide" Target="slides/slide38.xml"/><Relationship Id="rId104" Type="http://schemas.openxmlformats.org/officeDocument/2006/relationships/slide" Target="slides/slide92.xml"/><Relationship Id="rId125" Type="http://schemas.openxmlformats.org/officeDocument/2006/relationships/slide" Target="slides/slide113.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E7DB3DBF-901E-4818-A383-F1BA3DFF134D}" type="presOf" srcId="{74B70E5F-85FA-42B8-A7FE-FD42B697C579}" destId="{AD9EF522-A474-43A3-8895-E1B5C946DAB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6E648016-E5DC-483C-8C73-7CF538886D35}" type="presOf" srcId="{F2103179-96ED-4A7F-B05C-6921D6031C09}" destId="{B2BFB56C-67A7-452B-802F-5F7E827C13F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BF56899C-E163-4BDC-B41F-D3BEBE6D497E}" srcId="{FAB1662F-7421-4F7B-A5C0-57390BFE5777}" destId="{F5192B22-188D-4905-865D-FB0F06FA51E5}" srcOrd="1" destOrd="0" parTransId="{F3897636-FAF3-4731-A778-8862D438D943}" sibTransId="{099547DA-0E7A-45EB-BC6D-7C666533B622}"/>
    <dgm:cxn modelId="{77AC6821-4048-42EC-AEFE-5486291248FD}" type="presOf" srcId="{AF416352-CE85-458F-A403-D1461F23E8F6}" destId="{B3D60F83-A71F-4664-B2E0-FDAF1E1F667A}"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6C72D547-C3EC-4F55-9831-B3F94A82AC12}"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AEA0C1AF-6C2F-44DF-81AD-B326200377C4}" type="presOf" srcId="{749654BA-097A-4093-B81D-F0D7C8F45CDF}" destId="{D38C2A64-A10E-4419-8CC2-7C9DBC741F60}"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50C30E63-459B-4EA6-85B0-42C75E1C0A95}" type="presOf" srcId="{F5192B22-188D-4905-865D-FB0F06FA51E5}" destId="{F626D2C1-E362-4EE4-A84D-3ECF9A9E587C}"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8C331A3E-2855-4B68-9C23-E5E9334EFE10}" type="presOf" srcId="{F2103179-96ED-4A7F-B05C-6921D6031C09}" destId="{B2BFB56C-67A7-452B-802F-5F7E827C13F9}" srcOrd="0" destOrd="0" presId="urn:microsoft.com/office/officeart/2005/8/layout/default"/>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4A7FD812-4B1C-477B-8365-64A708C244D4}" type="presOf" srcId="{FAB1662F-7421-4F7B-A5C0-57390BFE5777}" destId="{2AFE754E-A9BE-43F0-99CC-FD0E25860E0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8361FE1E-DF58-4941-ACBB-520DBC2DEE61}" type="presOf" srcId="{74B70E5F-85FA-42B8-A7FE-FD42B697C579}" destId="{AD9EF522-A474-43A3-8895-E1B5C946DABC}" srcOrd="0" destOrd="0" presId="urn:microsoft.com/office/officeart/2005/8/layout/default"/>
    <dgm:cxn modelId="{AFFBCD66-ED28-45A9-ACE2-6287042071F5}" type="presOf" srcId="{F2103179-96ED-4A7F-B05C-6921D6031C09}" destId="{B2BFB56C-67A7-452B-802F-5F7E827C13F9}"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B1F9AE19-CD92-48E9-B550-CE5230D9FF5A}" type="presOf" srcId="{749654BA-097A-4093-B81D-F0D7C8F45CDF}" destId="{D38C2A64-A10E-4419-8CC2-7C9DBC741F60}"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3F76F481-F614-4438-927A-387806E5328F}" type="presOf" srcId="{F5192B22-188D-4905-865D-FB0F06FA51E5}" destId="{F626D2C1-E362-4EE4-A84D-3ECF9A9E587C}" srcOrd="0" destOrd="0" presId="urn:microsoft.com/office/officeart/2005/8/layout/default"/>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4DBFB9E1-A8C4-471F-87A0-886A258964DC}" type="presOf" srcId="{B305BEE9-96E7-4D38-B9B2-E40B0F514BFD}" destId="{D103E3C0-707E-4981-B759-BBF58D011072}" srcOrd="0" destOrd="0" presId="urn:microsoft.com/office/officeart/2005/8/layout/default"/>
    <dgm:cxn modelId="{1A6A91CF-5B33-46A7-A1B6-448ABAA663AE}" type="presOf" srcId="{AF416352-CE85-458F-A403-D1461F23E8F6}" destId="{B3D60F83-A71F-4664-B2E0-FDAF1E1F667A}" srcOrd="0" destOrd="0" presId="urn:microsoft.com/office/officeart/2005/8/layout/default"/>
    <dgm:cxn modelId="{37E8E2E4-37AD-4E30-910B-1235D344AB72}" type="presOf" srcId="{749654BA-097A-4093-B81D-F0D7C8F45CDF}" destId="{D38C2A64-A10E-4419-8CC2-7C9DBC741F60}"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D6A761B3-36FC-49A2-A4CD-1ED3127133D2}" type="presOf" srcId="{F2103179-96ED-4A7F-B05C-6921D6031C09}" destId="{B2BFB56C-67A7-452B-802F-5F7E827C13F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953E0A86-3220-48EE-9019-5EEE8712B22C}" type="presOf" srcId="{F5192B22-188D-4905-865D-FB0F06FA51E5}" destId="{F626D2C1-E362-4EE4-A84D-3ECF9A9E587C}" srcOrd="0" destOrd="0" presId="urn:microsoft.com/office/officeart/2005/8/layout/default"/>
    <dgm:cxn modelId="{DEBEF851-D535-4EAA-8A72-101DB569839D}" type="presOf" srcId="{74B70E5F-85FA-42B8-A7FE-FD42B697C579}" destId="{AD9EF522-A474-43A3-8895-E1B5C946DAB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BB16569D-57DF-4C72-B30F-9630EC6D8F9B}" type="presOf" srcId="{FAB1662F-7421-4F7B-A5C0-57390BFE5777}" destId="{2AFE754E-A9BE-43F0-99CC-FD0E25860E09}"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DB93BD1-474B-4E5D-A828-47643DC39C97}" type="presOf" srcId="{F5192B22-188D-4905-865D-FB0F06FA51E5}" destId="{F626D2C1-E362-4EE4-A84D-3ECF9A9E587C}" srcOrd="0" destOrd="0" presId="urn:microsoft.com/office/officeart/2005/8/layout/default"/>
    <dgm:cxn modelId="{27E8434F-1C78-4F5D-B098-6306C8F5CEBF}" type="presOf" srcId="{74B70E5F-85FA-42B8-A7FE-FD42B697C579}" destId="{AD9EF522-A474-43A3-8895-E1B5C946DABC}"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AFC29FCC-2C7D-4D7C-AD01-38D13F0511F5}"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8FF36685-6046-4F9D-8E79-356C3CF5BB23}" type="presOf" srcId="{B305BEE9-96E7-4D38-B9B2-E40B0F514BFD}" destId="{D103E3C0-707E-4981-B759-BBF58D011072}"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D01EB9B4-C898-47BD-81F4-F25FBBEDA5BF}"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9A5F9-019B-498E-ABA4-57BBCA557142}">
      <dsp:nvSpPr>
        <dsp:cNvPr id="0" name=""/>
        <dsp:cNvSpPr/>
      </dsp:nvSpPr>
      <dsp:spPr>
        <a:xfrm>
          <a:off x="3128246" y="2709333"/>
          <a:ext cx="418156" cy="2390378"/>
        </a:xfrm>
        <a:custGeom>
          <a:avLst/>
          <a:gdLst/>
          <a:ahLst/>
          <a:cxnLst/>
          <a:rect l="0" t="0" r="0" b="0"/>
          <a:pathLst>
            <a:path>
              <a:moveTo>
                <a:pt x="0" y="0"/>
              </a:moveTo>
              <a:lnTo>
                <a:pt x="209078" y="0"/>
              </a:lnTo>
              <a:lnTo>
                <a:pt x="209078" y="2390378"/>
              </a:lnTo>
              <a:lnTo>
                <a:pt x="418156" y="2390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276658" y="3843855"/>
        <a:ext cx="121333" cy="121333"/>
      </dsp:txXfrm>
    </dsp:sp>
    <dsp:sp modelId="{F5898C31-D1A2-45B4-AD71-C22501D5F96A}">
      <dsp:nvSpPr>
        <dsp:cNvPr id="0" name=""/>
        <dsp:cNvSpPr/>
      </dsp:nvSpPr>
      <dsp:spPr>
        <a:xfrm>
          <a:off x="3128246" y="2709333"/>
          <a:ext cx="418156" cy="1593585"/>
        </a:xfrm>
        <a:custGeom>
          <a:avLst/>
          <a:gdLst/>
          <a:ahLst/>
          <a:cxnLst/>
          <a:rect l="0" t="0" r="0" b="0"/>
          <a:pathLst>
            <a:path>
              <a:moveTo>
                <a:pt x="0" y="0"/>
              </a:moveTo>
              <a:lnTo>
                <a:pt x="209078" y="0"/>
              </a:lnTo>
              <a:lnTo>
                <a:pt x="209078" y="1593585"/>
              </a:lnTo>
              <a:lnTo>
                <a:pt x="418156" y="15935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96136" y="3464937"/>
        <a:ext cx="82376" cy="82376"/>
      </dsp:txXfrm>
    </dsp:sp>
    <dsp:sp modelId="{5F2A867F-B0DB-464C-87B2-D5E93EA25A37}">
      <dsp:nvSpPr>
        <dsp:cNvPr id="0" name=""/>
        <dsp:cNvSpPr/>
      </dsp:nvSpPr>
      <dsp:spPr>
        <a:xfrm>
          <a:off x="3128246" y="2709333"/>
          <a:ext cx="418156" cy="796792"/>
        </a:xfrm>
        <a:custGeom>
          <a:avLst/>
          <a:gdLst/>
          <a:ahLst/>
          <a:cxnLst/>
          <a:rect l="0" t="0" r="0" b="0"/>
          <a:pathLst>
            <a:path>
              <a:moveTo>
                <a:pt x="0" y="0"/>
              </a:moveTo>
              <a:lnTo>
                <a:pt x="209078" y="0"/>
              </a:lnTo>
              <a:lnTo>
                <a:pt x="209078" y="796792"/>
              </a:lnTo>
              <a:lnTo>
                <a:pt x="418156" y="7967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4828" y="3085233"/>
        <a:ext cx="44992" cy="44992"/>
      </dsp:txXfrm>
    </dsp:sp>
    <dsp:sp modelId="{FD6F4480-1781-4FB3-9921-7A1B32EE8859}">
      <dsp:nvSpPr>
        <dsp:cNvPr id="0" name=""/>
        <dsp:cNvSpPr/>
      </dsp:nvSpPr>
      <dsp:spPr>
        <a:xfrm>
          <a:off x="3128246" y="2663613"/>
          <a:ext cx="418156" cy="91440"/>
        </a:xfrm>
        <a:custGeom>
          <a:avLst/>
          <a:gdLst/>
          <a:ahLst/>
          <a:cxnLst/>
          <a:rect l="0" t="0" r="0" b="0"/>
          <a:pathLst>
            <a:path>
              <a:moveTo>
                <a:pt x="0" y="45720"/>
              </a:moveTo>
              <a:lnTo>
                <a:pt x="418156"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26871" y="2698879"/>
        <a:ext cx="20907" cy="20907"/>
      </dsp:txXfrm>
    </dsp:sp>
    <dsp:sp modelId="{119C7C9D-0B32-4D07-81AE-0A70467D3A15}">
      <dsp:nvSpPr>
        <dsp:cNvPr id="0" name=""/>
        <dsp:cNvSpPr/>
      </dsp:nvSpPr>
      <dsp:spPr>
        <a:xfrm>
          <a:off x="3128246" y="1912540"/>
          <a:ext cx="418156" cy="796792"/>
        </a:xfrm>
        <a:custGeom>
          <a:avLst/>
          <a:gdLst/>
          <a:ahLst/>
          <a:cxnLst/>
          <a:rect l="0" t="0" r="0" b="0"/>
          <a:pathLst>
            <a:path>
              <a:moveTo>
                <a:pt x="0" y="796792"/>
              </a:moveTo>
              <a:lnTo>
                <a:pt x="209078" y="796792"/>
              </a:lnTo>
              <a:lnTo>
                <a:pt x="209078" y="0"/>
              </a:lnTo>
              <a:lnTo>
                <a:pt x="41815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4828" y="2288440"/>
        <a:ext cx="44992" cy="44992"/>
      </dsp:txXfrm>
    </dsp:sp>
    <dsp:sp modelId="{0C220F30-9CF8-4DB8-86E7-CDF471D20870}">
      <dsp:nvSpPr>
        <dsp:cNvPr id="0" name=""/>
        <dsp:cNvSpPr/>
      </dsp:nvSpPr>
      <dsp:spPr>
        <a:xfrm>
          <a:off x="3128246" y="1115747"/>
          <a:ext cx="418156" cy="1593585"/>
        </a:xfrm>
        <a:custGeom>
          <a:avLst/>
          <a:gdLst/>
          <a:ahLst/>
          <a:cxnLst/>
          <a:rect l="0" t="0" r="0" b="0"/>
          <a:pathLst>
            <a:path>
              <a:moveTo>
                <a:pt x="0" y="1593585"/>
              </a:moveTo>
              <a:lnTo>
                <a:pt x="209078" y="1593585"/>
              </a:lnTo>
              <a:lnTo>
                <a:pt x="209078" y="0"/>
              </a:lnTo>
              <a:lnTo>
                <a:pt x="41815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296136" y="1871352"/>
        <a:ext cx="82376" cy="82376"/>
      </dsp:txXfrm>
    </dsp:sp>
    <dsp:sp modelId="{E3362AAA-498A-42FA-82A7-757DB84748E3}">
      <dsp:nvSpPr>
        <dsp:cNvPr id="0" name=""/>
        <dsp:cNvSpPr/>
      </dsp:nvSpPr>
      <dsp:spPr>
        <a:xfrm>
          <a:off x="3128246" y="318955"/>
          <a:ext cx="418156" cy="2390378"/>
        </a:xfrm>
        <a:custGeom>
          <a:avLst/>
          <a:gdLst/>
          <a:ahLst/>
          <a:cxnLst/>
          <a:rect l="0" t="0" r="0" b="0"/>
          <a:pathLst>
            <a:path>
              <a:moveTo>
                <a:pt x="0" y="2390378"/>
              </a:moveTo>
              <a:lnTo>
                <a:pt x="209078" y="2390378"/>
              </a:lnTo>
              <a:lnTo>
                <a:pt x="209078" y="0"/>
              </a:lnTo>
              <a:lnTo>
                <a:pt x="41815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276658" y="1453477"/>
        <a:ext cx="121333" cy="121333"/>
      </dsp:txXfrm>
    </dsp:sp>
    <dsp:sp modelId="{58CCF708-F1AC-4488-8F63-38C6CF29B93E}">
      <dsp:nvSpPr>
        <dsp:cNvPr id="0" name=""/>
        <dsp:cNvSpPr/>
      </dsp:nvSpPr>
      <dsp:spPr>
        <a:xfrm rot="16200000">
          <a:off x="1132071" y="2390616"/>
          <a:ext cx="3354916"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smtClean="0">
              <a:latin typeface="Segoe UI Light" panose="020B0502040204020203" pitchFamily="34" charset="0"/>
              <a:cs typeface="Segoe UI Light" panose="020B0502040204020203" pitchFamily="34" charset="0"/>
            </a:rPr>
            <a:t>Search-as-a-Service</a:t>
          </a:r>
          <a:endParaRPr lang="en-US" sz="3100" b="1" kern="1200" dirty="0">
            <a:latin typeface="Segoe UI Light" panose="020B0502040204020203" pitchFamily="34" charset="0"/>
            <a:cs typeface="Segoe UI Light" panose="020B0502040204020203" pitchFamily="34" charset="0"/>
          </a:endParaRPr>
        </a:p>
      </dsp:txBody>
      <dsp:txXfrm>
        <a:off x="1132071" y="2390616"/>
        <a:ext cx="3354916" cy="637434"/>
      </dsp:txXfrm>
    </dsp:sp>
    <dsp:sp modelId="{35B34161-EB22-4BEF-8383-D468395B700D}">
      <dsp:nvSpPr>
        <dsp:cNvPr id="0" name=""/>
        <dsp:cNvSpPr/>
      </dsp:nvSpPr>
      <dsp:spPr>
        <a:xfrm>
          <a:off x="3546403" y="238"/>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2"/>
              </a:solidFill>
              <a:latin typeface="Segoe UI Light" panose="020B0502040204020203" pitchFamily="34" charset="0"/>
              <a:cs typeface="Segoe UI Light" panose="020B0502040204020203" pitchFamily="34" charset="0"/>
            </a:rPr>
            <a:t>Azure Search</a:t>
          </a:r>
          <a:endParaRPr lang="en-US" sz="2000" b="1" kern="1200" dirty="0">
            <a:solidFill>
              <a:schemeClr val="tx2"/>
            </a:solidFill>
            <a:latin typeface="Segoe UI Light" panose="020B0502040204020203" pitchFamily="34" charset="0"/>
            <a:cs typeface="Segoe UI Light" panose="020B0502040204020203" pitchFamily="34" charset="0"/>
          </a:endParaRPr>
        </a:p>
      </dsp:txBody>
      <dsp:txXfrm>
        <a:off x="3546403" y="238"/>
        <a:ext cx="2090784" cy="637434"/>
      </dsp:txXfrm>
    </dsp:sp>
    <dsp:sp modelId="{91AC151A-A48B-4C49-B50D-6CDF08005D53}">
      <dsp:nvSpPr>
        <dsp:cNvPr id="0" name=""/>
        <dsp:cNvSpPr/>
      </dsp:nvSpPr>
      <dsp:spPr>
        <a:xfrm>
          <a:off x="3546403" y="797030"/>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kern="1200" dirty="0" smtClean="0">
              <a:latin typeface="Segoe UI Light" panose="020B0502040204020203" pitchFamily="34" charset="0"/>
              <a:cs typeface="Segoe UI Light" panose="020B0502040204020203" pitchFamily="34" charset="0"/>
            </a:rPr>
            <a:t>AWS </a:t>
          </a:r>
          <a:r>
            <a:rPr lang="en-US" sz="2000" b="0" kern="1200" dirty="0" err="1" smtClean="0">
              <a:latin typeface="Segoe UI Light" panose="020B0502040204020203" pitchFamily="34" charset="0"/>
              <a:cs typeface="Segoe UI Light" panose="020B0502040204020203" pitchFamily="34" charset="0"/>
            </a:rPr>
            <a:t>CloudSearch</a:t>
          </a:r>
          <a:endParaRPr lang="en-US" sz="2000" b="0" kern="1200" dirty="0">
            <a:latin typeface="Segoe UI Light" panose="020B0502040204020203" pitchFamily="34" charset="0"/>
            <a:cs typeface="Segoe UI Light" panose="020B0502040204020203" pitchFamily="34" charset="0"/>
          </a:endParaRPr>
        </a:p>
      </dsp:txBody>
      <dsp:txXfrm>
        <a:off x="3546403" y="797030"/>
        <a:ext cx="2090784" cy="637434"/>
      </dsp:txXfrm>
    </dsp:sp>
    <dsp:sp modelId="{4481D148-58D8-467C-95FE-CFF1AE469194}">
      <dsp:nvSpPr>
        <dsp:cNvPr id="0" name=""/>
        <dsp:cNvSpPr/>
      </dsp:nvSpPr>
      <dsp:spPr>
        <a:xfrm>
          <a:off x="3546403" y="1593823"/>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Google App Engine Search</a:t>
          </a:r>
          <a:endParaRPr lang="en-US" sz="2000" kern="1200" dirty="0">
            <a:latin typeface="Segoe UI Light" panose="020B0502040204020203" pitchFamily="34" charset="0"/>
            <a:cs typeface="Segoe UI Light" panose="020B0502040204020203" pitchFamily="34" charset="0"/>
          </a:endParaRPr>
        </a:p>
      </dsp:txBody>
      <dsp:txXfrm>
        <a:off x="3546403" y="1593823"/>
        <a:ext cx="2090784" cy="637434"/>
      </dsp:txXfrm>
    </dsp:sp>
    <dsp:sp modelId="{8D7E4202-D349-4069-AC74-24D0B316914D}">
      <dsp:nvSpPr>
        <dsp:cNvPr id="0" name=""/>
        <dsp:cNvSpPr/>
      </dsp:nvSpPr>
      <dsp:spPr>
        <a:xfrm>
          <a:off x="3546403" y="2390616"/>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Searchify</a:t>
          </a:r>
          <a:endParaRPr lang="en-US" sz="2000" kern="1200" dirty="0">
            <a:latin typeface="Segoe UI Light" panose="020B0502040204020203" pitchFamily="34" charset="0"/>
            <a:cs typeface="Segoe UI Light" panose="020B0502040204020203" pitchFamily="34" charset="0"/>
          </a:endParaRPr>
        </a:p>
      </dsp:txBody>
      <dsp:txXfrm>
        <a:off x="3546403" y="2390616"/>
        <a:ext cx="2090784" cy="637434"/>
      </dsp:txXfrm>
    </dsp:sp>
    <dsp:sp modelId="{CA0B9DAC-80DB-439C-9BF0-7A74490B860A}">
      <dsp:nvSpPr>
        <dsp:cNvPr id="0" name=""/>
        <dsp:cNvSpPr/>
      </dsp:nvSpPr>
      <dsp:spPr>
        <a:xfrm>
          <a:off x="3546403" y="3187409"/>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LucidWorks</a:t>
          </a:r>
          <a:endParaRPr lang="en-US" sz="2000" kern="1200" dirty="0">
            <a:latin typeface="Segoe UI Light" panose="020B0502040204020203" pitchFamily="34" charset="0"/>
            <a:cs typeface="Segoe UI Light" panose="020B0502040204020203" pitchFamily="34" charset="0"/>
          </a:endParaRPr>
        </a:p>
      </dsp:txBody>
      <dsp:txXfrm>
        <a:off x="3546403" y="3187409"/>
        <a:ext cx="2090784" cy="637434"/>
      </dsp:txXfrm>
    </dsp:sp>
    <dsp:sp modelId="{A71E8D9C-16D9-464B-8B80-E78BF279874E}">
      <dsp:nvSpPr>
        <dsp:cNvPr id="0" name=""/>
        <dsp:cNvSpPr/>
      </dsp:nvSpPr>
      <dsp:spPr>
        <a:xfrm>
          <a:off x="3546403" y="3984201"/>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latin typeface="Segoe UI Light" panose="020B0502040204020203" pitchFamily="34" charset="0"/>
              <a:cs typeface="Segoe UI Light" panose="020B0502040204020203" pitchFamily="34" charset="0"/>
            </a:rPr>
            <a:t>Algolia</a:t>
          </a:r>
          <a:endParaRPr lang="en-US" sz="2000" kern="1200" dirty="0" smtClean="0">
            <a:latin typeface="Segoe UI Light" panose="020B0502040204020203" pitchFamily="34" charset="0"/>
            <a:cs typeface="Segoe UI Light" panose="020B0502040204020203" pitchFamily="34" charset="0"/>
          </a:endParaRPr>
        </a:p>
      </dsp:txBody>
      <dsp:txXfrm>
        <a:off x="3546403" y="3984201"/>
        <a:ext cx="2090784" cy="637434"/>
      </dsp:txXfrm>
    </dsp:sp>
    <dsp:sp modelId="{FA5112F6-95E1-494E-9A70-A146BE44220F}">
      <dsp:nvSpPr>
        <dsp:cNvPr id="0" name=""/>
        <dsp:cNvSpPr/>
      </dsp:nvSpPr>
      <dsp:spPr>
        <a:xfrm>
          <a:off x="3546403" y="4780994"/>
          <a:ext cx="2090784" cy="6374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Light" panose="020B0502040204020203" pitchFamily="34" charset="0"/>
              <a:cs typeface="Segoe UI Light" panose="020B0502040204020203" pitchFamily="34" charset="0"/>
            </a:rPr>
            <a:t>and others…</a:t>
          </a:r>
        </a:p>
      </dsp:txBody>
      <dsp:txXfrm>
        <a:off x="3546403" y="4780994"/>
        <a:ext cx="2090784" cy="637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61AA6-157A-4BAF-B08E-627FA79D5692}">
      <dsp:nvSpPr>
        <dsp:cNvPr id="0" name=""/>
        <dsp:cNvSpPr/>
      </dsp:nvSpPr>
      <dsp:spPr>
        <a:xfrm>
          <a:off x="0" y="1434568"/>
          <a:ext cx="1958335"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Customer Strategy</a:t>
          </a:r>
          <a:endParaRPr lang="en-US" sz="1600" kern="1200" dirty="0"/>
        </a:p>
      </dsp:txBody>
      <dsp:txXfrm>
        <a:off x="18418" y="1452986"/>
        <a:ext cx="1921499" cy="591996"/>
      </dsp:txXfrm>
    </dsp:sp>
    <dsp:sp modelId="{86F6C3C3-96E1-4F54-9751-EF18DB912B10}">
      <dsp:nvSpPr>
        <dsp:cNvPr id="0" name=""/>
        <dsp:cNvSpPr/>
      </dsp:nvSpPr>
      <dsp:spPr>
        <a:xfrm rot="19330629">
          <a:off x="1713066" y="1017031"/>
          <a:ext cx="2334903" cy="32092"/>
        </a:xfrm>
        <a:custGeom>
          <a:avLst/>
          <a:gdLst/>
          <a:ahLst/>
          <a:cxnLst/>
          <a:rect l="0" t="0" r="0" b="0"/>
          <a:pathLst>
            <a:path>
              <a:moveTo>
                <a:pt x="0" y="16046"/>
              </a:moveTo>
              <a:lnTo>
                <a:pt x="2334903"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2145" y="974705"/>
        <a:ext cx="116745" cy="116745"/>
      </dsp:txXfrm>
    </dsp:sp>
    <dsp:sp modelId="{80CA71E1-6343-478B-8E30-C76488570D46}">
      <dsp:nvSpPr>
        <dsp:cNvPr id="0" name=""/>
        <dsp:cNvSpPr/>
      </dsp:nvSpPr>
      <dsp:spPr>
        <a:xfrm>
          <a:off x="3802700" y="2754"/>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IT utilizing SharePoint and/or O365 deployment (hybrid) needing Enterprise search</a:t>
          </a:r>
          <a:endParaRPr lang="en-US" sz="1600" kern="1200" dirty="0"/>
        </a:p>
      </dsp:txBody>
      <dsp:txXfrm>
        <a:off x="3821118" y="21172"/>
        <a:ext cx="4713403" cy="591996"/>
      </dsp:txXfrm>
    </dsp:sp>
    <dsp:sp modelId="{D9D4955B-933C-439C-AEC7-C531B72ED1C2}">
      <dsp:nvSpPr>
        <dsp:cNvPr id="0" name=""/>
        <dsp:cNvSpPr/>
      </dsp:nvSpPr>
      <dsp:spPr>
        <a:xfrm>
          <a:off x="8552940" y="301124"/>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71061"/>
        <a:ext cx="92218" cy="92218"/>
      </dsp:txXfrm>
    </dsp:sp>
    <dsp:sp modelId="{A224AD52-13D7-4676-9990-3EBE447CADD2}">
      <dsp:nvSpPr>
        <dsp:cNvPr id="0" name=""/>
        <dsp:cNvSpPr/>
      </dsp:nvSpPr>
      <dsp:spPr>
        <a:xfrm>
          <a:off x="10397305" y="2754"/>
          <a:ext cx="1257665" cy="628832"/>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21172"/>
        <a:ext cx="1220829" cy="591996"/>
      </dsp:txXfrm>
    </dsp:sp>
    <dsp:sp modelId="{369BDDC4-49FB-4C34-9030-404993A1253D}">
      <dsp:nvSpPr>
        <dsp:cNvPr id="0" name=""/>
        <dsp:cNvSpPr/>
      </dsp:nvSpPr>
      <dsp:spPr>
        <a:xfrm rot="20338909">
          <a:off x="1892606" y="1378610"/>
          <a:ext cx="1975822" cy="32092"/>
        </a:xfrm>
        <a:custGeom>
          <a:avLst/>
          <a:gdLst/>
          <a:ahLst/>
          <a:cxnLst/>
          <a:rect l="0" t="0" r="0" b="0"/>
          <a:pathLst>
            <a:path>
              <a:moveTo>
                <a:pt x="0" y="16046"/>
              </a:moveTo>
              <a:lnTo>
                <a:pt x="1975822"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1122" y="1345261"/>
        <a:ext cx="98791" cy="98791"/>
      </dsp:txXfrm>
    </dsp:sp>
    <dsp:sp modelId="{9B0F9604-F19E-4BFD-8BEA-D6493A43657A}">
      <dsp:nvSpPr>
        <dsp:cNvPr id="0" name=""/>
        <dsp:cNvSpPr/>
      </dsp:nvSpPr>
      <dsp:spPr>
        <a:xfrm>
          <a:off x="3802700" y="725912"/>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Unified search across Intranet/Extranet/LOB, 3</a:t>
          </a:r>
          <a:r>
            <a:rPr lang="en-US" sz="1600" kern="1200" baseline="30000" dirty="0" smtClean="0"/>
            <a:t>rd</a:t>
          </a:r>
          <a:r>
            <a:rPr lang="en-US" sz="1600" kern="1200" dirty="0" smtClean="0"/>
            <a:t> party CMS, </a:t>
          </a:r>
          <a:r>
            <a:rPr lang="en-US" sz="1600" kern="1200" dirty="0" err="1" smtClean="0"/>
            <a:t>Fileshares</a:t>
          </a:r>
          <a:r>
            <a:rPr lang="en-US" sz="1600" kern="1200" dirty="0" smtClean="0"/>
            <a:t>, etc..</a:t>
          </a:r>
          <a:endParaRPr lang="en-US" sz="1600" kern="1200" dirty="0"/>
        </a:p>
      </dsp:txBody>
      <dsp:txXfrm>
        <a:off x="3821118" y="744330"/>
        <a:ext cx="4713403" cy="591996"/>
      </dsp:txXfrm>
    </dsp:sp>
    <dsp:sp modelId="{F80676AA-DE2E-4AFD-93C1-7DACCBB903AA}">
      <dsp:nvSpPr>
        <dsp:cNvPr id="0" name=""/>
        <dsp:cNvSpPr/>
      </dsp:nvSpPr>
      <dsp:spPr>
        <a:xfrm>
          <a:off x="8552940" y="1024282"/>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994219"/>
        <a:ext cx="92218" cy="92218"/>
      </dsp:txXfrm>
    </dsp:sp>
    <dsp:sp modelId="{1CF4FAAC-77DA-470F-943B-A2DD6D0C995E}">
      <dsp:nvSpPr>
        <dsp:cNvPr id="0" name=""/>
        <dsp:cNvSpPr/>
      </dsp:nvSpPr>
      <dsp:spPr>
        <a:xfrm>
          <a:off x="10397305" y="725912"/>
          <a:ext cx="1257665" cy="628832"/>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744330"/>
        <a:ext cx="1220829" cy="591996"/>
      </dsp:txXfrm>
    </dsp:sp>
    <dsp:sp modelId="{F581B964-879D-4887-8B8C-E9F043E1ACEF}">
      <dsp:nvSpPr>
        <dsp:cNvPr id="0" name=""/>
        <dsp:cNvSpPr/>
      </dsp:nvSpPr>
      <dsp:spPr>
        <a:xfrm rot="27028">
          <a:off x="1958307" y="1740189"/>
          <a:ext cx="1844421" cy="32092"/>
        </a:xfrm>
        <a:custGeom>
          <a:avLst/>
          <a:gdLst/>
          <a:ahLst/>
          <a:cxnLst/>
          <a:rect l="0" t="0" r="0" b="0"/>
          <a:pathLst>
            <a:path>
              <a:moveTo>
                <a:pt x="0" y="16046"/>
              </a:moveTo>
              <a:lnTo>
                <a:pt x="1844421"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4407" y="1710125"/>
        <a:ext cx="92221" cy="92221"/>
      </dsp:txXfrm>
    </dsp:sp>
    <dsp:sp modelId="{98FF3CA0-DD97-4AD8-8326-656B83C1F27F}">
      <dsp:nvSpPr>
        <dsp:cNvPr id="0" name=""/>
        <dsp:cNvSpPr/>
      </dsp:nvSpPr>
      <dsp:spPr>
        <a:xfrm>
          <a:off x="3802700" y="1449069"/>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Needs search-as-a-service for building apps and services</a:t>
          </a:r>
          <a:endParaRPr lang="en-US" sz="1600" kern="1200" dirty="0"/>
        </a:p>
      </dsp:txBody>
      <dsp:txXfrm>
        <a:off x="3821118" y="1467487"/>
        <a:ext cx="4713403" cy="591996"/>
      </dsp:txXfrm>
    </dsp:sp>
    <dsp:sp modelId="{60588C8A-BA61-4F6C-A1BC-69F84DFDF320}">
      <dsp:nvSpPr>
        <dsp:cNvPr id="0" name=""/>
        <dsp:cNvSpPr/>
      </dsp:nvSpPr>
      <dsp:spPr>
        <a:xfrm>
          <a:off x="8552940" y="1747439"/>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1717376"/>
        <a:ext cx="92218" cy="92218"/>
      </dsp:txXfrm>
    </dsp:sp>
    <dsp:sp modelId="{C24AE8BE-14DD-424E-ABF3-33969E6A8930}">
      <dsp:nvSpPr>
        <dsp:cNvPr id="0" name=""/>
        <dsp:cNvSpPr/>
      </dsp:nvSpPr>
      <dsp:spPr>
        <a:xfrm>
          <a:off x="10397305" y="1449069"/>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1467487"/>
        <a:ext cx="1220829" cy="591996"/>
      </dsp:txXfrm>
    </dsp:sp>
    <dsp:sp modelId="{58F8907F-179B-4183-BCFF-E9BED704BD3D}">
      <dsp:nvSpPr>
        <dsp:cNvPr id="0" name=""/>
        <dsp:cNvSpPr/>
      </dsp:nvSpPr>
      <dsp:spPr>
        <a:xfrm rot="1307944">
          <a:off x="1887313" y="2101768"/>
          <a:ext cx="1986409" cy="32092"/>
        </a:xfrm>
        <a:custGeom>
          <a:avLst/>
          <a:gdLst/>
          <a:ahLst/>
          <a:cxnLst/>
          <a:rect l="0" t="0" r="0" b="0"/>
          <a:pathLst>
            <a:path>
              <a:moveTo>
                <a:pt x="0" y="16046"/>
              </a:moveTo>
              <a:lnTo>
                <a:pt x="1986409"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0858" y="2068154"/>
        <a:ext cx="99320" cy="99320"/>
      </dsp:txXfrm>
    </dsp:sp>
    <dsp:sp modelId="{FB5E6CAF-02E8-4E9A-8BCF-F74C5C71B5B6}">
      <dsp:nvSpPr>
        <dsp:cNvPr id="0" name=""/>
        <dsp:cNvSpPr/>
      </dsp:nvSpPr>
      <dsp:spPr>
        <a:xfrm>
          <a:off x="3802700" y="2172227"/>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Moving on-premises search </a:t>
          </a:r>
          <a:br>
            <a:rPr lang="en-US" sz="1600" kern="1200" dirty="0" smtClean="0"/>
          </a:br>
          <a:r>
            <a:rPr lang="en-US" sz="1600" kern="1200" dirty="0" smtClean="0"/>
            <a:t>(most commonly </a:t>
          </a:r>
          <a:r>
            <a:rPr lang="en-US" sz="1600" kern="1200" dirty="0" err="1" smtClean="0"/>
            <a:t>Lucene</a:t>
          </a:r>
          <a:r>
            <a:rPr lang="en-US" sz="1600" kern="1200" dirty="0" smtClean="0"/>
            <a:t>) to the cloud</a:t>
          </a:r>
          <a:endParaRPr lang="en-US" sz="1600" kern="1200" dirty="0"/>
        </a:p>
      </dsp:txBody>
      <dsp:txXfrm>
        <a:off x="3821118" y="2190645"/>
        <a:ext cx="4713403" cy="591996"/>
      </dsp:txXfrm>
    </dsp:sp>
    <dsp:sp modelId="{9CE49F32-2A3D-4EA0-9093-17430BB6239C}">
      <dsp:nvSpPr>
        <dsp:cNvPr id="0" name=""/>
        <dsp:cNvSpPr/>
      </dsp:nvSpPr>
      <dsp:spPr>
        <a:xfrm>
          <a:off x="8552940" y="2470597"/>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440534"/>
        <a:ext cx="92218" cy="92218"/>
      </dsp:txXfrm>
    </dsp:sp>
    <dsp:sp modelId="{8D871798-7B89-4BB1-9F92-9082A4DDF748}">
      <dsp:nvSpPr>
        <dsp:cNvPr id="0" name=""/>
        <dsp:cNvSpPr/>
      </dsp:nvSpPr>
      <dsp:spPr>
        <a:xfrm>
          <a:off x="10397305" y="2172227"/>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190645"/>
        <a:ext cx="1220829" cy="591996"/>
      </dsp:txXfrm>
    </dsp:sp>
    <dsp:sp modelId="{997750D4-96EB-4BB9-9AD2-9EAA9D415714}">
      <dsp:nvSpPr>
        <dsp:cNvPr id="0" name=""/>
        <dsp:cNvSpPr/>
      </dsp:nvSpPr>
      <dsp:spPr>
        <a:xfrm rot="2302844">
          <a:off x="1704118" y="2463346"/>
          <a:ext cx="2352799" cy="32092"/>
        </a:xfrm>
        <a:custGeom>
          <a:avLst/>
          <a:gdLst/>
          <a:ahLst/>
          <a:cxnLst/>
          <a:rect l="0" t="0" r="0" b="0"/>
          <a:pathLst>
            <a:path>
              <a:moveTo>
                <a:pt x="0" y="16046"/>
              </a:moveTo>
              <a:lnTo>
                <a:pt x="2352799"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1698" y="2420573"/>
        <a:ext cx="117639" cy="117639"/>
      </dsp:txXfrm>
    </dsp:sp>
    <dsp:sp modelId="{E410C2DD-2B95-42B2-86D4-32F15B352216}">
      <dsp:nvSpPr>
        <dsp:cNvPr id="0" name=""/>
        <dsp:cNvSpPr/>
      </dsp:nvSpPr>
      <dsp:spPr>
        <a:xfrm>
          <a:off x="3802700" y="2895384"/>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Scenarios: New Cloud E-commerce, User generated content, LOB Apps outside the firewall</a:t>
          </a:r>
          <a:endParaRPr lang="en-US" sz="1600" kern="1200" dirty="0"/>
        </a:p>
      </dsp:txBody>
      <dsp:txXfrm>
        <a:off x="3821118" y="2913802"/>
        <a:ext cx="4713403" cy="591996"/>
      </dsp:txXfrm>
    </dsp:sp>
    <dsp:sp modelId="{C031B15B-9D44-4C7A-B6A0-4F942BC22A34}">
      <dsp:nvSpPr>
        <dsp:cNvPr id="0" name=""/>
        <dsp:cNvSpPr/>
      </dsp:nvSpPr>
      <dsp:spPr>
        <a:xfrm>
          <a:off x="8552940" y="3193754"/>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3163692"/>
        <a:ext cx="92218" cy="92218"/>
      </dsp:txXfrm>
    </dsp:sp>
    <dsp:sp modelId="{8810C41C-4351-4EFF-9BA9-47BB70FFD87B}">
      <dsp:nvSpPr>
        <dsp:cNvPr id="0" name=""/>
        <dsp:cNvSpPr/>
      </dsp:nvSpPr>
      <dsp:spPr>
        <a:xfrm>
          <a:off x="10397305" y="2895384"/>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913802"/>
        <a:ext cx="1220829" cy="59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41397-3EB2-44E1-A698-28C9F69ED030}">
      <dsp:nvSpPr>
        <dsp:cNvPr id="0" name=""/>
        <dsp:cNvSpPr/>
      </dsp:nvSpPr>
      <dsp:spPr>
        <a:xfrm>
          <a:off x="3249274" y="2709333"/>
          <a:ext cx="364073" cy="2428081"/>
        </a:xfrm>
        <a:custGeom>
          <a:avLst/>
          <a:gdLst/>
          <a:ahLst/>
          <a:cxnLst/>
          <a:rect l="0" t="0" r="0" b="0"/>
          <a:pathLst>
            <a:path>
              <a:moveTo>
                <a:pt x="0" y="0"/>
              </a:moveTo>
              <a:lnTo>
                <a:pt x="182036" y="0"/>
              </a:lnTo>
              <a:lnTo>
                <a:pt x="182036" y="2428081"/>
              </a:lnTo>
              <a:lnTo>
                <a:pt x="364073" y="242808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3369930" y="3861993"/>
        <a:ext cx="122761" cy="122761"/>
      </dsp:txXfrm>
    </dsp:sp>
    <dsp:sp modelId="{E4A827AE-75C5-4549-BE7E-8C6BF6FACCED}">
      <dsp:nvSpPr>
        <dsp:cNvPr id="0" name=""/>
        <dsp:cNvSpPr/>
      </dsp:nvSpPr>
      <dsp:spPr>
        <a:xfrm>
          <a:off x="3249274" y="2709333"/>
          <a:ext cx="364073" cy="1734343"/>
        </a:xfrm>
        <a:custGeom>
          <a:avLst/>
          <a:gdLst/>
          <a:ahLst/>
          <a:cxnLst/>
          <a:rect l="0" t="0" r="0" b="0"/>
          <a:pathLst>
            <a:path>
              <a:moveTo>
                <a:pt x="0" y="0"/>
              </a:moveTo>
              <a:lnTo>
                <a:pt x="182036" y="0"/>
              </a:lnTo>
              <a:lnTo>
                <a:pt x="182036" y="1734343"/>
              </a:lnTo>
              <a:lnTo>
                <a:pt x="364073" y="173434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87007" y="3532201"/>
        <a:ext cx="88607" cy="88607"/>
      </dsp:txXfrm>
    </dsp:sp>
    <dsp:sp modelId="{A9247332-A9E0-456A-B25B-BA966FF61ABC}">
      <dsp:nvSpPr>
        <dsp:cNvPr id="0" name=""/>
        <dsp:cNvSpPr/>
      </dsp:nvSpPr>
      <dsp:spPr>
        <a:xfrm>
          <a:off x="3249274" y="2709333"/>
          <a:ext cx="364073" cy="1040606"/>
        </a:xfrm>
        <a:custGeom>
          <a:avLst/>
          <a:gdLst/>
          <a:ahLst/>
          <a:cxnLst/>
          <a:rect l="0" t="0" r="0" b="0"/>
          <a:pathLst>
            <a:path>
              <a:moveTo>
                <a:pt x="0" y="0"/>
              </a:moveTo>
              <a:lnTo>
                <a:pt x="182036" y="0"/>
              </a:lnTo>
              <a:lnTo>
                <a:pt x="182036" y="1040606"/>
              </a:lnTo>
              <a:lnTo>
                <a:pt x="364073" y="1040606"/>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03749" y="3202075"/>
        <a:ext cx="55122" cy="55122"/>
      </dsp:txXfrm>
    </dsp:sp>
    <dsp:sp modelId="{C86D6C40-E242-48BA-85AE-9D4EDA0C49A2}">
      <dsp:nvSpPr>
        <dsp:cNvPr id="0" name=""/>
        <dsp:cNvSpPr/>
      </dsp:nvSpPr>
      <dsp:spPr>
        <a:xfrm>
          <a:off x="3249274" y="2709333"/>
          <a:ext cx="364073" cy="346868"/>
        </a:xfrm>
        <a:custGeom>
          <a:avLst/>
          <a:gdLst/>
          <a:ahLst/>
          <a:cxnLst/>
          <a:rect l="0" t="0" r="0" b="0"/>
          <a:pathLst>
            <a:path>
              <a:moveTo>
                <a:pt x="0" y="0"/>
              </a:moveTo>
              <a:lnTo>
                <a:pt x="182036" y="0"/>
              </a:lnTo>
              <a:lnTo>
                <a:pt x="182036" y="346868"/>
              </a:lnTo>
              <a:lnTo>
                <a:pt x="364073" y="346868"/>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418739" y="2870196"/>
        <a:ext cx="25142" cy="25142"/>
      </dsp:txXfrm>
    </dsp:sp>
    <dsp:sp modelId="{A2BDEAEE-BEAE-4102-9FF7-721372ED5EB7}">
      <dsp:nvSpPr>
        <dsp:cNvPr id="0" name=""/>
        <dsp:cNvSpPr/>
      </dsp:nvSpPr>
      <dsp:spPr>
        <a:xfrm>
          <a:off x="3249274" y="2362464"/>
          <a:ext cx="364073" cy="346868"/>
        </a:xfrm>
        <a:custGeom>
          <a:avLst/>
          <a:gdLst/>
          <a:ahLst/>
          <a:cxnLst/>
          <a:rect l="0" t="0" r="0" b="0"/>
          <a:pathLst>
            <a:path>
              <a:moveTo>
                <a:pt x="0" y="346868"/>
              </a:moveTo>
              <a:lnTo>
                <a:pt x="182036" y="346868"/>
              </a:lnTo>
              <a:lnTo>
                <a:pt x="182036" y="0"/>
              </a:lnTo>
              <a:lnTo>
                <a:pt x="364073"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418739" y="2523327"/>
        <a:ext cx="25142" cy="25142"/>
      </dsp:txXfrm>
    </dsp:sp>
    <dsp:sp modelId="{9CB0EBD4-F9FE-4633-8D69-E755B482C1D2}">
      <dsp:nvSpPr>
        <dsp:cNvPr id="0" name=""/>
        <dsp:cNvSpPr/>
      </dsp:nvSpPr>
      <dsp:spPr>
        <a:xfrm>
          <a:off x="3249274" y="1668727"/>
          <a:ext cx="364073" cy="1040606"/>
        </a:xfrm>
        <a:custGeom>
          <a:avLst/>
          <a:gdLst/>
          <a:ahLst/>
          <a:cxnLst/>
          <a:rect l="0" t="0" r="0" b="0"/>
          <a:pathLst>
            <a:path>
              <a:moveTo>
                <a:pt x="0" y="1040606"/>
              </a:moveTo>
              <a:lnTo>
                <a:pt x="182036" y="1040606"/>
              </a:lnTo>
              <a:lnTo>
                <a:pt x="182036" y="0"/>
              </a:lnTo>
              <a:lnTo>
                <a:pt x="364073"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403749" y="2161468"/>
        <a:ext cx="55122" cy="55122"/>
      </dsp:txXfrm>
    </dsp:sp>
    <dsp:sp modelId="{3F04F3A2-BE4E-4F6C-8748-911F9BAA3D3A}">
      <dsp:nvSpPr>
        <dsp:cNvPr id="0" name=""/>
        <dsp:cNvSpPr/>
      </dsp:nvSpPr>
      <dsp:spPr>
        <a:xfrm>
          <a:off x="3249274" y="974989"/>
          <a:ext cx="364073" cy="1734343"/>
        </a:xfrm>
        <a:custGeom>
          <a:avLst/>
          <a:gdLst/>
          <a:ahLst/>
          <a:cxnLst/>
          <a:rect l="0" t="0" r="0" b="0"/>
          <a:pathLst>
            <a:path>
              <a:moveTo>
                <a:pt x="0" y="1734343"/>
              </a:moveTo>
              <a:lnTo>
                <a:pt x="182036" y="1734343"/>
              </a:lnTo>
              <a:lnTo>
                <a:pt x="182036" y="0"/>
              </a:lnTo>
              <a:lnTo>
                <a:pt x="364073"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3387007" y="1797857"/>
        <a:ext cx="88607" cy="88607"/>
      </dsp:txXfrm>
    </dsp:sp>
    <dsp:sp modelId="{0C220F30-9CF8-4DB8-86E7-CDF471D20870}">
      <dsp:nvSpPr>
        <dsp:cNvPr id="0" name=""/>
        <dsp:cNvSpPr/>
      </dsp:nvSpPr>
      <dsp:spPr>
        <a:xfrm>
          <a:off x="3249274" y="281252"/>
          <a:ext cx="364073" cy="2428081"/>
        </a:xfrm>
        <a:custGeom>
          <a:avLst/>
          <a:gdLst/>
          <a:ahLst/>
          <a:cxnLst/>
          <a:rect l="0" t="0" r="0" b="0"/>
          <a:pathLst>
            <a:path>
              <a:moveTo>
                <a:pt x="0" y="2428081"/>
              </a:moveTo>
              <a:lnTo>
                <a:pt x="182036" y="2428081"/>
              </a:lnTo>
              <a:lnTo>
                <a:pt x="182036" y="0"/>
              </a:lnTo>
              <a:lnTo>
                <a:pt x="364073"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latin typeface="Segoe UI Light" panose="020B0502040204020203" pitchFamily="34" charset="0"/>
            <a:cs typeface="Segoe UI Light" panose="020B0502040204020203" pitchFamily="34" charset="0"/>
          </a:endParaRPr>
        </a:p>
      </dsp:txBody>
      <dsp:txXfrm>
        <a:off x="3369930" y="1433912"/>
        <a:ext cx="122761" cy="122761"/>
      </dsp:txXfrm>
    </dsp:sp>
    <dsp:sp modelId="{58CCF708-F1AC-4488-8F63-38C6CF29B93E}">
      <dsp:nvSpPr>
        <dsp:cNvPr id="0" name=""/>
        <dsp:cNvSpPr/>
      </dsp:nvSpPr>
      <dsp:spPr>
        <a:xfrm rot="16200000">
          <a:off x="1511279" y="2431838"/>
          <a:ext cx="2921000"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b="1" kern="1200" dirty="0" smtClean="0">
              <a:latin typeface="+mn-lt"/>
              <a:cs typeface="Segoe UI Light" panose="020B0502040204020203" pitchFamily="34" charset="0"/>
            </a:rPr>
            <a:t>Manually Managed</a:t>
          </a:r>
          <a:endParaRPr lang="en-US" sz="2500" b="1" kern="1200" dirty="0">
            <a:latin typeface="+mn-lt"/>
            <a:cs typeface="Segoe UI Light" panose="020B0502040204020203" pitchFamily="34" charset="0"/>
          </a:endParaRPr>
        </a:p>
      </dsp:txBody>
      <dsp:txXfrm>
        <a:off x="1511279" y="2431838"/>
        <a:ext cx="2921000" cy="554990"/>
      </dsp:txXfrm>
    </dsp:sp>
    <dsp:sp modelId="{91AC151A-A48B-4C49-B50D-6CDF08005D53}">
      <dsp:nvSpPr>
        <dsp:cNvPr id="0" name=""/>
        <dsp:cNvSpPr/>
      </dsp:nvSpPr>
      <dsp:spPr>
        <a:xfrm>
          <a:off x="3613348" y="3757"/>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Apache </a:t>
          </a:r>
          <a:r>
            <a:rPr lang="en-US" sz="1700" kern="1200" dirty="0" err="1" smtClean="0">
              <a:latin typeface="Segoe UI Light" panose="020B0502040204020203" pitchFamily="34" charset="0"/>
              <a:cs typeface="Segoe UI Light" panose="020B0502040204020203" pitchFamily="34" charset="0"/>
            </a:rPr>
            <a:t>Lucene</a:t>
          </a:r>
          <a:endParaRPr lang="en-US" sz="1700" kern="1200" dirty="0">
            <a:latin typeface="Segoe UI Light" panose="020B0502040204020203" pitchFamily="34" charset="0"/>
            <a:cs typeface="Segoe UI Light" panose="020B0502040204020203" pitchFamily="34" charset="0"/>
          </a:endParaRPr>
        </a:p>
      </dsp:txBody>
      <dsp:txXfrm>
        <a:off x="3613348" y="3757"/>
        <a:ext cx="1820367" cy="554990"/>
      </dsp:txXfrm>
    </dsp:sp>
    <dsp:sp modelId="{A806163D-05F3-4079-BC0E-7B60B3BA071C}">
      <dsp:nvSpPr>
        <dsp:cNvPr id="0" name=""/>
        <dsp:cNvSpPr/>
      </dsp:nvSpPr>
      <dsp:spPr>
        <a:xfrm>
          <a:off x="3613348" y="697494"/>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Apache SOLR (based on </a:t>
          </a:r>
          <a:r>
            <a:rPr lang="en-US" sz="1700" kern="1200" dirty="0" err="1" smtClean="0">
              <a:latin typeface="Segoe UI Light" panose="020B0502040204020203" pitchFamily="34" charset="0"/>
              <a:cs typeface="Segoe UI Light" panose="020B0502040204020203" pitchFamily="34" charset="0"/>
            </a:rPr>
            <a:t>Lucene</a:t>
          </a:r>
          <a:r>
            <a:rPr lang="en-US" sz="1700" kern="1200" dirty="0" smtClean="0">
              <a:latin typeface="Segoe UI Light" panose="020B0502040204020203" pitchFamily="34" charset="0"/>
              <a:cs typeface="Segoe UI Light" panose="020B0502040204020203" pitchFamily="34" charset="0"/>
            </a:rPr>
            <a:t>)</a:t>
          </a:r>
          <a:endParaRPr lang="en-US" sz="1700" kern="1200" dirty="0">
            <a:latin typeface="Segoe UI Light" panose="020B0502040204020203" pitchFamily="34" charset="0"/>
            <a:cs typeface="Segoe UI Light" panose="020B0502040204020203" pitchFamily="34" charset="0"/>
          </a:endParaRPr>
        </a:p>
      </dsp:txBody>
      <dsp:txXfrm>
        <a:off x="3613348" y="697494"/>
        <a:ext cx="1820367" cy="554990"/>
      </dsp:txXfrm>
    </dsp:sp>
    <dsp:sp modelId="{C26C1291-A6B9-46F5-B467-8E1BC9C36FE1}">
      <dsp:nvSpPr>
        <dsp:cNvPr id="0" name=""/>
        <dsp:cNvSpPr/>
      </dsp:nvSpPr>
      <dsp:spPr>
        <a:xfrm>
          <a:off x="3613348" y="1391232"/>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Elasticsearch (based on </a:t>
          </a:r>
          <a:r>
            <a:rPr lang="en-US" sz="1700" kern="1200" dirty="0" err="1" smtClean="0">
              <a:latin typeface="Segoe UI Light" panose="020B0502040204020203" pitchFamily="34" charset="0"/>
              <a:cs typeface="Segoe UI Light" panose="020B0502040204020203" pitchFamily="34" charset="0"/>
            </a:rPr>
            <a:t>Lucene</a:t>
          </a:r>
          <a:r>
            <a:rPr lang="en-US" sz="1700" kern="1200" dirty="0" smtClean="0">
              <a:latin typeface="Segoe UI Light" panose="020B0502040204020203" pitchFamily="34" charset="0"/>
              <a:cs typeface="Segoe UI Light" panose="020B0502040204020203" pitchFamily="34" charset="0"/>
            </a:rPr>
            <a:t>)</a:t>
          </a:r>
          <a:endParaRPr lang="en-US" sz="1700" kern="1200" dirty="0">
            <a:latin typeface="Segoe UI Light" panose="020B0502040204020203" pitchFamily="34" charset="0"/>
            <a:cs typeface="Segoe UI Light" panose="020B0502040204020203" pitchFamily="34" charset="0"/>
          </a:endParaRPr>
        </a:p>
      </dsp:txBody>
      <dsp:txXfrm>
        <a:off x="3613348" y="1391232"/>
        <a:ext cx="1820367" cy="554990"/>
      </dsp:txXfrm>
    </dsp:sp>
    <dsp:sp modelId="{950BD2B7-2008-49F5-8A84-B2CEB7AAA1F9}">
      <dsp:nvSpPr>
        <dsp:cNvPr id="0" name=""/>
        <dsp:cNvSpPr/>
      </dsp:nvSpPr>
      <dsp:spPr>
        <a:xfrm>
          <a:off x="3613348" y="2084969"/>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SharePoint Search</a:t>
          </a:r>
          <a:endParaRPr lang="en-US" sz="1700" kern="1200" dirty="0">
            <a:latin typeface="Segoe UI Light" panose="020B0502040204020203" pitchFamily="34" charset="0"/>
            <a:cs typeface="Segoe UI Light" panose="020B0502040204020203" pitchFamily="34" charset="0"/>
          </a:endParaRPr>
        </a:p>
      </dsp:txBody>
      <dsp:txXfrm>
        <a:off x="3613348" y="2084969"/>
        <a:ext cx="1820367" cy="554990"/>
      </dsp:txXfrm>
    </dsp:sp>
    <dsp:sp modelId="{3D33A6BA-2A8C-4AB7-8F77-F8CEC5CE7521}">
      <dsp:nvSpPr>
        <dsp:cNvPr id="0" name=""/>
        <dsp:cNvSpPr/>
      </dsp:nvSpPr>
      <dsp:spPr>
        <a:xfrm>
          <a:off x="3613348" y="2778707"/>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latin typeface="Segoe UI Light" panose="020B0502040204020203" pitchFamily="34" charset="0"/>
              <a:cs typeface="Segoe UI Light" panose="020B0502040204020203" pitchFamily="34" charset="0"/>
            </a:rPr>
            <a:t>Endeca</a:t>
          </a:r>
          <a:endParaRPr lang="en-US" sz="1700" kern="1200" dirty="0">
            <a:latin typeface="Segoe UI Light" panose="020B0502040204020203" pitchFamily="34" charset="0"/>
            <a:cs typeface="Segoe UI Light" panose="020B0502040204020203" pitchFamily="34" charset="0"/>
          </a:endParaRPr>
        </a:p>
      </dsp:txBody>
      <dsp:txXfrm>
        <a:off x="3613348" y="2778707"/>
        <a:ext cx="1820367" cy="554990"/>
      </dsp:txXfrm>
    </dsp:sp>
    <dsp:sp modelId="{1609F1F0-B9EC-49C3-B483-830431371036}">
      <dsp:nvSpPr>
        <dsp:cNvPr id="0" name=""/>
        <dsp:cNvSpPr/>
      </dsp:nvSpPr>
      <dsp:spPr>
        <a:xfrm>
          <a:off x="3613348" y="3472444"/>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SLI</a:t>
          </a:r>
          <a:endParaRPr lang="en-US" sz="1700" kern="1200" dirty="0">
            <a:latin typeface="Segoe UI Light" panose="020B0502040204020203" pitchFamily="34" charset="0"/>
            <a:cs typeface="Segoe UI Light" panose="020B0502040204020203" pitchFamily="34" charset="0"/>
          </a:endParaRPr>
        </a:p>
      </dsp:txBody>
      <dsp:txXfrm>
        <a:off x="3613348" y="3472444"/>
        <a:ext cx="1820367" cy="554990"/>
      </dsp:txXfrm>
    </dsp:sp>
    <dsp:sp modelId="{C68CF0C5-08A1-46A7-82FC-12B93E1B1A37}">
      <dsp:nvSpPr>
        <dsp:cNvPr id="0" name=""/>
        <dsp:cNvSpPr/>
      </dsp:nvSpPr>
      <dsp:spPr>
        <a:xfrm>
          <a:off x="3613348" y="4166182"/>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Google Commerce Search</a:t>
          </a:r>
          <a:endParaRPr lang="en-US" sz="1700" kern="1200" dirty="0">
            <a:latin typeface="Segoe UI Light" panose="020B0502040204020203" pitchFamily="34" charset="0"/>
            <a:cs typeface="Segoe UI Light" panose="020B0502040204020203" pitchFamily="34" charset="0"/>
          </a:endParaRPr>
        </a:p>
      </dsp:txBody>
      <dsp:txXfrm>
        <a:off x="3613348" y="4166182"/>
        <a:ext cx="1820367" cy="554990"/>
      </dsp:txXfrm>
    </dsp:sp>
    <dsp:sp modelId="{9362DE1B-4960-47B7-A274-76FB4501C92C}">
      <dsp:nvSpPr>
        <dsp:cNvPr id="0" name=""/>
        <dsp:cNvSpPr/>
      </dsp:nvSpPr>
      <dsp:spPr>
        <a:xfrm>
          <a:off x="3613348" y="4859919"/>
          <a:ext cx="1820367" cy="5549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and others…</a:t>
          </a:r>
          <a:endParaRPr lang="en-US" sz="1700" kern="1200" dirty="0">
            <a:latin typeface="Segoe UI Light" panose="020B0502040204020203" pitchFamily="34" charset="0"/>
            <a:cs typeface="Segoe UI Light" panose="020B0502040204020203" pitchFamily="34" charset="0"/>
          </a:endParaRPr>
        </a:p>
      </dsp:txBody>
      <dsp:txXfrm>
        <a:off x="3613348" y="4859919"/>
        <a:ext cx="1820367" cy="5549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169</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171</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173</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181</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182</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1/8/2015 8:56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183</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184</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185</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187</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60</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61</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62</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63</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185303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93</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94</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103</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118</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119</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134</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141</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142</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143</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158</a:t>
            </a:fld>
            <a:endParaRPr lang="en-US"/>
          </a:p>
        </p:txBody>
      </p:sp>
    </p:spTree>
    <p:extLst>
      <p:ext uri="{BB962C8B-B14F-4D97-AF65-F5344CB8AC3E}">
        <p14:creationId xmlns:p14="http://schemas.microsoft.com/office/powerpoint/2010/main" val="3196757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159</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161</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162</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166</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168</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46917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4779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460338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78338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1438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14992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424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01100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761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088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0287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2015-01-08</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2015-01-08</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1/8/2015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2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07"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31"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55"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79"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03"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27"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1/8/2015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1/8/2015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47988380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736713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4308586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45442432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7811269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67995779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25511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866021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61702812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18434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6715690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10610163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9494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smtClean="0"/>
              <a:t>Click icon to add picture</a:t>
            </a:r>
            <a:endParaRPr lang="en-US" dirty="0"/>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4934297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8202941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39241764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40669224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5922737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smtClean="0"/>
              <a:t>Microsoft Confidential</a:t>
            </a:r>
            <a:endParaRP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a:p>
        </p:txBody>
      </p:sp>
    </p:spTree>
    <p:extLst>
      <p:ext uri="{BB962C8B-B14F-4D97-AF65-F5344CB8AC3E}">
        <p14:creationId xmlns:p14="http://schemas.microsoft.com/office/powerpoint/2010/main" val="235904137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53380843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563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1844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59838219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8146500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5069021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839902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8034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theme" Target="../theme/theme6.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8.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theme" Target="../theme/theme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83"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30527635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37615-A270-4A93-839C-A2C66C5215F4}" type="datetimeFigureOut">
              <a:rPr lang="en-US" smtClean="0">
                <a:solidFill>
                  <a:prstClr val="black">
                    <a:tint val="75000"/>
                  </a:prstClr>
                </a:solidFill>
              </a:rPr>
              <a:pPr/>
              <a:t>1/8/2015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98564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62.png"/><Relationship Id="rId4" Type="http://schemas.microsoft.com/office/2007/relationships/hdphoto" Target="../media/hdphoto6.wdp"/></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30.emf"/></Relationships>
</file>

<file path=ppt/slides/_rels/slide1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0.png"/><Relationship Id="rId7" Type="http://schemas.microsoft.com/office/2007/relationships/hdphoto" Target="../media/hdphoto7.wdp"/><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62.png"/><Relationship Id="rId5" Type="http://schemas.microsoft.com/office/2007/relationships/hdphoto" Target="../media/hdphoto6.wdp"/><Relationship Id="rId4" Type="http://schemas.openxmlformats.org/officeDocument/2006/relationships/image" Target="../media/image61.png"/><Relationship Id="rId9" Type="http://schemas.openxmlformats.org/officeDocument/2006/relationships/image" Target="../media/image70.png"/></Relationships>
</file>

<file path=ppt/slides/_rels/slide1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0.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1.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26.xml"/><Relationship Id="rId5" Type="http://schemas.openxmlformats.org/officeDocument/2006/relationships/image" Target="../media/image58.emf"/><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6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6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7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5.png"/><Relationship Id="rId5" Type="http://schemas.openxmlformats.org/officeDocument/2006/relationships/notesSlide" Target="../notesSlides/notesSlide98.xml"/><Relationship Id="rId4" Type="http://schemas.openxmlformats.org/officeDocument/2006/relationships/slideLayout" Target="../slideLayouts/slideLayout4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1.xml"/></Relationships>
</file>

<file path=ppt/slides/_rels/slide171.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7.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5.bin"/><Relationship Id="rId1" Type="http://schemas.openxmlformats.org/officeDocument/2006/relationships/vmlDrawing" Target="../drawings/vmlDrawing16.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2.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8.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9.emf"/><Relationship Id="rId4" Type="http://schemas.openxmlformats.org/officeDocument/2006/relationships/image" Target="../media/image78.png"/></Relationships>
</file>

<file path=ppt/slides/_rels/slide174.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6.bin"/><Relationship Id="rId2" Type="http://schemas.openxmlformats.org/officeDocument/2006/relationships/tags" Target="../tags/tag61.xml"/><Relationship Id="rId1" Type="http://schemas.openxmlformats.org/officeDocument/2006/relationships/vmlDrawing" Target="../drawings/vmlDrawing17.vml"/><Relationship Id="rId6" Type="http://schemas.openxmlformats.org/officeDocument/2006/relationships/tags" Target="../tags/tag65.xml"/><Relationship Id="rId11" Type="http://schemas.openxmlformats.org/officeDocument/2006/relationships/notesSlide" Target="../notesSlides/notesSlide105.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notesSlide" Target="../notesSlides/notesSlide10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23.xml"/><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30.emf"/></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41.emf"/><Relationship Id="rId4" Type="http://schemas.openxmlformats.org/officeDocument/2006/relationships/package" Target="../embeddings/Microsoft_Visio_Drawing1.vsdx"/></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0.xml"/><Relationship Id="rId1" Type="http://schemas.openxmlformats.org/officeDocument/2006/relationships/slideLayout" Target="../slideLayouts/slideLayout21.xml"/><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6.xml"/></Relationships>
</file>

<file path=ppt/slides/_rels/slide6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0.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52.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30.emf"/></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52.png"/><Relationship Id="rId4" Type="http://schemas.microsoft.com/office/2007/relationships/hdphoto" Target="../media/hdphoto3.wdp"/></Relationships>
</file>

<file path=ppt/slides/_rels/slide8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2.xml"/><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8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8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8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8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4.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1.xml"/><Relationship Id="rId7" Type="http://schemas.openxmlformats.org/officeDocument/2006/relationships/image" Target="../media/image54.png"/><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53.emf"/><Relationship Id="rId4" Type="http://schemas.openxmlformats.org/officeDocument/2006/relationships/notesSlide" Target="../notesSlides/notesSlide67.xml"/><Relationship Id="rId9" Type="http://schemas.microsoft.com/office/2007/relationships/hdphoto" Target="../media/hdphoto5.wdp"/></Relationships>
</file>

<file path=ppt/slides/_rels/slide9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68.xml"/><Relationship Id="rId4"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5.vml"/><Relationship Id="rId6" Type="http://schemas.openxmlformats.org/officeDocument/2006/relationships/oleObject" Target="../embeddings/oleObject14.bin"/><Relationship Id="rId5" Type="http://schemas.openxmlformats.org/officeDocument/2006/relationships/notesSlide" Target="../notesSlides/notesSlide69.xml"/><Relationship Id="rId4" Type="http://schemas.openxmlformats.org/officeDocument/2006/relationships/slideLayout" Target="../slideLayouts/slideLayout19.xml"/><Relationship Id="rId9" Type="http://schemas.openxmlformats.org/officeDocument/2006/relationships/image" Target="../media/image53.emf"/></Relationships>
</file>

<file path=ppt/slides/_rels/slide9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0.xml"/><Relationship Id="rId1" Type="http://schemas.openxmlformats.org/officeDocument/2006/relationships/slideLayout" Target="../slideLayouts/slideLayout21.xml"/><Relationship Id="rId4" Type="http://schemas.openxmlformats.org/officeDocument/2006/relationships/image" Target="../media/image57.emf"/></Relationships>
</file>

<file path=ppt/slides/_rels/slide9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a:t>
            </a:r>
            <a:r>
              <a:rPr lang="en-US" sz="3600" dirty="0" smtClean="0">
                <a:solidFill>
                  <a:schemeClr val="bg1"/>
                </a:solidFill>
                <a:latin typeface="+mj-lt"/>
              </a:rPr>
              <a:t>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55"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579"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176</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177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4793036"/>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Basic,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a:t>
            </a:r>
            <a:r>
              <a:rPr lang="en-US" dirty="0"/>
              <a:t>Security </a:t>
            </a:r>
            <a:r>
              <a:rPr lang="en-US" altLang="zh-CN" dirty="0"/>
              <a:t>On The </a:t>
            </a:r>
            <a:r>
              <a:rPr lang="en-US" altLang="zh-CN" dirty="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a:t>
            </a:r>
            <a:r>
              <a:rPr lang="en-US" dirty="0" smtClean="0"/>
              <a:t>Security </a:t>
            </a:r>
            <a:r>
              <a:rPr lang="en-US" altLang="zh-CN" dirty="0"/>
              <a:t>Within 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a:t>
            </a:r>
            <a:r>
              <a:rPr lang="en-US" sz="1600" dirty="0" smtClean="0">
                <a:solidFill>
                  <a:srgbClr val="0000FF"/>
                </a:solidFill>
                <a:latin typeface="Consolas"/>
              </a:rPr>
              <a:t>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elastic scale and/or reduced overhead.</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59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 y="1"/>
            <a:ext cx="12201525" cy="3864340"/>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Premium</a:t>
            </a:r>
            <a:endParaRPr lang="en-US" sz="1600" baseline="-25000" dirty="0">
              <a:solidFill>
                <a:srgbClr val="000000"/>
              </a:solidFill>
              <a:latin typeface="+mj-lt"/>
            </a:endParaRPr>
          </a:p>
        </p:txBody>
      </p:sp>
      <p:sp>
        <p:nvSpPr>
          <p:cNvPr id="8" name="Can 7"/>
          <p:cNvSpPr/>
          <p:nvPr/>
        </p:nvSpPr>
        <p:spPr bwMode="auto">
          <a:xfrm>
            <a:off x="3253692" y="485731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3" name="Can 12"/>
          <p:cNvSpPr/>
          <p:nvPr/>
        </p:nvSpPr>
        <p:spPr bwMode="auto">
          <a:xfrm>
            <a:off x="10005012" y="485036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4" name="Can 13"/>
          <p:cNvSpPr/>
          <p:nvPr/>
        </p:nvSpPr>
        <p:spPr bwMode="auto">
          <a:xfrm>
            <a:off x="7304484" y="3608640"/>
            <a:ext cx="979648" cy="2229995"/>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Premium</a:t>
            </a:r>
            <a:endParaRPr lang="en-US" sz="1600" baseline="-25000" dirty="0">
              <a:solidFill>
                <a:srgbClr val="000000"/>
              </a:solidFill>
              <a:latin typeface="+mj-lt"/>
            </a:endParaRPr>
          </a:p>
        </p:txBody>
      </p:sp>
      <p:sp>
        <p:nvSpPr>
          <p:cNvPr id="16" name="Can 15"/>
          <p:cNvSpPr/>
          <p:nvPr/>
        </p:nvSpPr>
        <p:spPr bwMode="auto">
          <a:xfrm>
            <a:off x="4603956" y="4226722"/>
            <a:ext cx="979648" cy="1604963"/>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Standard</a:t>
            </a:r>
            <a:endParaRPr lang="en-US" sz="1600" baseline="-25000" dirty="0">
              <a:solidFill>
                <a:srgbClr val="000000"/>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A </a:t>
            </a:r>
            <a:r>
              <a:rPr lang="en-US" sz="5400" dirty="0" smtClean="0"/>
              <a:t>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a:solidFill>
                  <a:srgbClr val="505050"/>
                </a:solidFill>
              </a:rPr>
              <a:t>What does Azure Search cost?</a:t>
            </a:r>
          </a:p>
        </p:txBody>
      </p:sp>
      <p:grpSp>
        <p:nvGrpSpPr>
          <p:cNvPr id="22" name="Group 21"/>
          <p:cNvGrpSpPr/>
          <p:nvPr/>
        </p:nvGrpSpPr>
        <p:grpSpPr>
          <a:xfrm>
            <a:off x="5568653" y="2220506"/>
            <a:ext cx="5809054" cy="4483606"/>
            <a:chOff x="401246" y="1519238"/>
            <a:chExt cx="5809054" cy="4483606"/>
          </a:xfrm>
        </p:grpSpPr>
        <p:cxnSp>
          <p:nvCxnSpPr>
            <p:cNvPr id="5" name="Straight Arrow Connector 4"/>
            <p:cNvCxnSpPr/>
            <p:nvPr/>
          </p:nvCxnSpPr>
          <p:spPr>
            <a:xfrm flipV="1">
              <a:off x="1118754" y="1519238"/>
              <a:ext cx="0" cy="3837276"/>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18754" y="5356513"/>
              <a:ext cx="5091546"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61110" y="4354830"/>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127891" y="4354830"/>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127891" y="3491795"/>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1261110" y="3491795"/>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994672"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994672"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1453"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1453"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127891"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1261110"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994672" y="2622936"/>
              <a:ext cx="857250" cy="857250"/>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861453"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p:nvSpPr>
          <p:spPr>
            <a:xfrm>
              <a:off x="1118753" y="5356513"/>
              <a:ext cx="4054360" cy="646331"/>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Partitions</a:t>
              </a:r>
            </a:p>
            <a:p>
              <a:pPr algn="ctr"/>
              <a:r>
                <a:rPr lang="en-US" dirty="0">
                  <a:solidFill>
                    <a:prstClr val="black"/>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660437" y="3412627"/>
              <a:ext cx="2769698" cy="646331"/>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Replicas</a:t>
              </a:r>
              <a:br>
                <a:rPr lang="en-US" dirty="0">
                  <a:solidFill>
                    <a:prstClr val="black"/>
                  </a:solidFill>
                  <a:latin typeface="Segoe UI Light" panose="020B0502040204020203" pitchFamily="34" charset="0"/>
                  <a:cs typeface="Segoe UI Light" panose="020B0502040204020203" pitchFamily="34" charset="0"/>
                </a:rPr>
              </a:br>
              <a:r>
                <a:rPr lang="en-US" dirty="0">
                  <a:solidFill>
                    <a:prstClr val="black"/>
                  </a:solidFill>
                  <a:latin typeface="Segoe UI Light" panose="020B0502040204020203" pitchFamily="34" charset="0"/>
                  <a:cs typeface="Segoe UI Light" panose="020B0502040204020203" pitchFamily="34" charset="0"/>
                </a:rPr>
                <a:t>(more queries, more HA)</a:t>
              </a:r>
            </a:p>
          </p:txBody>
        </p:sp>
      </p:grpSp>
      <p:sp>
        <p:nvSpPr>
          <p:cNvPr id="3" name="TextBox 2"/>
          <p:cNvSpPr txBox="1"/>
          <p:nvPr/>
        </p:nvSpPr>
        <p:spPr>
          <a:xfrm>
            <a:off x="0" y="6550223"/>
            <a:ext cx="5776325" cy="307777"/>
          </a:xfrm>
          <a:prstGeom prst="rect">
            <a:avLst/>
          </a:prstGeom>
          <a:noFill/>
        </p:spPr>
        <p:txBody>
          <a:bodyPr wrap="none" rtlCol="0">
            <a:spAutoFit/>
          </a:bodyPr>
          <a:lstStyle/>
          <a:p>
            <a:r>
              <a:rPr lang="en-US" sz="1400" dirty="0">
                <a:solidFill>
                  <a:prstClr val="black"/>
                </a:solidFill>
                <a:latin typeface="Segoe UI Light" panose="020B0502040204020203" pitchFamily="34" charset="0"/>
                <a:cs typeface="Segoe UI Light" panose="020B0502040204020203" pitchFamily="34" charset="0"/>
              </a:rPr>
              <a:t>*Document count and throughput based on benchmark index and queries.</a:t>
            </a:r>
          </a:p>
        </p:txBody>
      </p:sp>
      <p:sp>
        <p:nvSpPr>
          <p:cNvPr id="25" name="Rectangle 24"/>
          <p:cNvSpPr/>
          <p:nvPr/>
        </p:nvSpPr>
        <p:spPr>
          <a:xfrm>
            <a:off x="709416" y="2187571"/>
            <a:ext cx="3695560" cy="4247317"/>
          </a:xfrm>
          <a:prstGeom prst="rect">
            <a:avLst/>
          </a:prstGeom>
          <a:solidFill>
            <a:srgbClr val="93E2FF"/>
          </a:solidFill>
          <a:ln>
            <a:solidFill>
              <a:srgbClr val="00AEEF"/>
            </a:solidFill>
          </a:ln>
        </p:spPr>
        <p:txBody>
          <a:bodyPr wrap="square">
            <a:spAutoFit/>
          </a:bodyPr>
          <a:lstStyle/>
          <a:p>
            <a:pPr defTabSz="914050" fontAlgn="base">
              <a:spcBef>
                <a:spcPct val="0"/>
              </a:spcBef>
              <a:spcAft>
                <a:spcPct val="0"/>
              </a:spcAft>
              <a:defRPr/>
            </a:pPr>
            <a:r>
              <a:rPr lang="en-US" b="1" kern="0" dirty="0">
                <a:solidFill>
                  <a:srgbClr val="FFFFFF">
                    <a:lumMod val="50000"/>
                  </a:srgbClr>
                </a:solidFill>
                <a:latin typeface="Segoe UI Light"/>
              </a:rPr>
              <a:t>STANDARD OFFER</a:t>
            </a:r>
          </a:p>
          <a:p>
            <a:pPr defTabSz="914050" fontAlgn="base">
              <a:spcBef>
                <a:spcPct val="0"/>
              </a:spcBef>
              <a:spcAft>
                <a:spcPct val="0"/>
              </a:spcAft>
              <a:defRPr/>
            </a:pPr>
            <a:endParaRPr lang="en-US" b="1" kern="0" dirty="0">
              <a:solidFill>
                <a:srgbClr val="FFFFFF">
                  <a:lumMod val="50000"/>
                </a:srgbClr>
              </a:solidFill>
              <a:latin typeface="Segoe UI Light"/>
            </a:endParaRPr>
          </a:p>
          <a:p>
            <a:pPr defTabSz="914050" fontAlgn="base">
              <a:spcBef>
                <a:spcPct val="0"/>
              </a:spcBef>
              <a:spcAft>
                <a:spcPct val="0"/>
              </a:spcAft>
              <a:defRPr/>
            </a:pPr>
            <a:r>
              <a:rPr lang="en-US" sz="4800" b="1" kern="0" dirty="0">
                <a:solidFill>
                  <a:srgbClr val="FFFFFF">
                    <a:lumMod val="50000"/>
                  </a:srgbClr>
                </a:solidFill>
                <a:latin typeface="Segoe UI Light"/>
              </a:rPr>
              <a:t>15</a:t>
            </a:r>
            <a:r>
              <a:rPr lang="en-US" b="1" kern="0" dirty="0">
                <a:solidFill>
                  <a:srgbClr val="FFFFFF">
                    <a:lumMod val="50000"/>
                  </a:srgbClr>
                </a:solidFill>
                <a:latin typeface="Segoe UI Light"/>
              </a:rPr>
              <a:t>MM documents</a:t>
            </a:r>
            <a:endParaRPr lang="en-US" sz="4800" b="1" kern="0" dirty="0">
              <a:solidFill>
                <a:srgbClr val="FFFFFF">
                  <a:lumMod val="50000"/>
                </a:srgbClr>
              </a:solidFill>
              <a:latin typeface="Segoe UI Light"/>
            </a:endParaRPr>
          </a:p>
          <a:p>
            <a:pPr defTabSz="914050" fontAlgn="base">
              <a:spcBef>
                <a:spcPct val="0"/>
              </a:spcBef>
              <a:spcAft>
                <a:spcPct val="0"/>
              </a:spcAft>
              <a:defRPr/>
            </a:pPr>
            <a:r>
              <a:rPr lang="en-US" sz="4800" b="1" kern="0" dirty="0">
                <a:solidFill>
                  <a:srgbClr val="FFFFFF">
                    <a:lumMod val="50000"/>
                  </a:srgbClr>
                </a:solidFill>
                <a:latin typeface="Segoe UI Light"/>
              </a:rPr>
              <a:t>25</a:t>
            </a:r>
            <a:r>
              <a:rPr lang="en-US" b="1" kern="0" dirty="0">
                <a:solidFill>
                  <a:srgbClr val="FFFFFF">
                    <a:lumMod val="50000"/>
                  </a:srgbClr>
                </a:solidFill>
                <a:latin typeface="Segoe UI Light"/>
              </a:rPr>
              <a:t>GB database storage</a:t>
            </a:r>
            <a:endParaRPr lang="en-US" b="1" kern="0" baseline="30000" dirty="0">
              <a:solidFill>
                <a:srgbClr val="FFFFFF">
                  <a:lumMod val="50000"/>
                </a:srgbClr>
              </a:solidFill>
              <a:latin typeface="Segoe UI Light"/>
            </a:endParaRPr>
          </a:p>
          <a:p>
            <a:pPr defTabSz="914050" fontAlgn="base">
              <a:spcBef>
                <a:spcPct val="0"/>
              </a:spcBef>
              <a:spcAft>
                <a:spcPct val="0"/>
              </a:spcAft>
              <a:defRPr/>
            </a:pPr>
            <a:r>
              <a:rPr lang="en-US" sz="3600" b="1" kern="0" dirty="0">
                <a:solidFill>
                  <a:srgbClr val="FFFFFF">
                    <a:lumMod val="50000"/>
                  </a:srgbClr>
                </a:solidFill>
                <a:latin typeface="Segoe UI Light"/>
              </a:rPr>
              <a:t>15</a:t>
            </a:r>
            <a:r>
              <a:rPr lang="en-US" b="1" kern="0" dirty="0">
                <a:solidFill>
                  <a:srgbClr val="FFFFFF">
                    <a:lumMod val="50000"/>
                  </a:srgbClr>
                </a:solidFill>
                <a:latin typeface="Segoe UI Light"/>
              </a:rPr>
              <a:t>queries per second</a:t>
            </a:r>
          </a:p>
          <a:p>
            <a:pPr defTabSz="914050" fontAlgn="base">
              <a:spcBef>
                <a:spcPct val="0"/>
              </a:spcBef>
              <a:spcAft>
                <a:spcPct val="0"/>
              </a:spcAft>
              <a:defRPr/>
            </a:pPr>
            <a:endParaRPr lang="en-US" b="1" kern="0" dirty="0">
              <a:solidFill>
                <a:srgbClr val="FFFFFF">
                  <a:lumMod val="50000"/>
                </a:srgbClr>
              </a:solidFill>
              <a:latin typeface="Segoe UI Light"/>
            </a:endParaRPr>
          </a:p>
          <a:p>
            <a:pPr algn="r" defTabSz="914050" fontAlgn="base">
              <a:spcBef>
                <a:spcPct val="0"/>
              </a:spcBef>
              <a:spcAft>
                <a:spcPct val="0"/>
              </a:spcAft>
              <a:defRPr/>
            </a:pPr>
            <a:r>
              <a:rPr lang="en-US" sz="4800" b="1" kern="0" dirty="0">
                <a:solidFill>
                  <a:srgbClr val="FFFFFF">
                    <a:lumMod val="50000"/>
                  </a:srgbClr>
                </a:solidFill>
                <a:latin typeface="Segoe UI Light"/>
              </a:rPr>
              <a:t>$250.00</a:t>
            </a:r>
            <a:r>
              <a:rPr lang="en-US" b="1" kern="0" dirty="0">
                <a:solidFill>
                  <a:srgbClr val="FFFFFF">
                    <a:lumMod val="50000"/>
                  </a:srgbClr>
                </a:solidFill>
                <a:latin typeface="Segoe UI Light"/>
              </a:rPr>
              <a:t>/month</a:t>
            </a:r>
          </a:p>
          <a:p>
            <a:pPr algn="r" defTabSz="914050" fontAlgn="base">
              <a:spcBef>
                <a:spcPct val="0"/>
              </a:spcBef>
              <a:spcAft>
                <a:spcPct val="0"/>
              </a:spcAft>
              <a:defRPr/>
            </a:pPr>
            <a:r>
              <a:rPr lang="en-US" kern="0" dirty="0">
                <a:solidFill>
                  <a:prstClr val="white">
                    <a:lumMod val="50000"/>
                  </a:prstClr>
                </a:solidFill>
                <a:latin typeface="Segoe UI Light"/>
              </a:rPr>
              <a:t>(discounted </a:t>
            </a:r>
          </a:p>
          <a:p>
            <a:pPr algn="r" defTabSz="914050" fontAlgn="base">
              <a:spcBef>
                <a:spcPct val="0"/>
              </a:spcBef>
              <a:spcAft>
                <a:spcPct val="0"/>
              </a:spcAft>
              <a:defRPr/>
            </a:pPr>
            <a:r>
              <a:rPr lang="en-US" kern="0" dirty="0">
                <a:solidFill>
                  <a:prstClr val="white">
                    <a:lumMod val="50000"/>
                  </a:prstClr>
                </a:solidFill>
                <a:latin typeface="Segoe UI Light"/>
              </a:rPr>
              <a:t>50% for Preview)</a:t>
            </a:r>
          </a:p>
        </p:txBody>
      </p:sp>
      <p:sp>
        <p:nvSpPr>
          <p:cNvPr id="26" name="TextBox 25"/>
          <p:cNvSpPr txBox="1"/>
          <p:nvPr/>
        </p:nvSpPr>
        <p:spPr>
          <a:xfrm>
            <a:off x="729216" y="902685"/>
            <a:ext cx="5926418" cy="1169551"/>
          </a:xfrm>
          <a:prstGeom prst="rect">
            <a:avLst/>
          </a:prstGeom>
          <a:noFill/>
        </p:spPr>
        <p:txBody>
          <a:bodyPr wrap="square" rtlCol="0">
            <a:sp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r>
              <a:rPr lang="en-US" dirty="0">
                <a:latin typeface="Segoe UI" panose="020B0502040204020203" pitchFamily="34" charset="0"/>
              </a:rPr>
              <a:t>Pricing Principles</a:t>
            </a:r>
          </a:p>
          <a:p>
            <a:r>
              <a:rPr lang="en-US" dirty="0">
                <a:latin typeface="Segoe UI" panose="020B0502040204020203" pitchFamily="34" charset="0"/>
              </a:rPr>
              <a:t>Capacity Units are combinable</a:t>
            </a:r>
          </a:p>
          <a:p>
            <a:r>
              <a:rPr lang="en-US" dirty="0">
                <a:latin typeface="Segoe UI" panose="020B0502040204020203" pitchFamily="34" charset="0"/>
              </a:rPr>
              <a:t>Search units stack horizontally and vertically</a:t>
            </a:r>
          </a:p>
        </p:txBody>
      </p:sp>
      <p:sp>
        <p:nvSpPr>
          <p:cNvPr id="27" name="TextBox 26"/>
          <p:cNvSpPr txBox="1"/>
          <p:nvPr/>
        </p:nvSpPr>
        <p:spPr>
          <a:xfrm>
            <a:off x="5954715" y="902685"/>
            <a:ext cx="5926418" cy="1400383"/>
          </a:xfrm>
          <a:prstGeom prst="rect">
            <a:avLst/>
          </a:prstGeom>
          <a:noFill/>
        </p:spPr>
        <p:txBody>
          <a:bodyPr wrap="square" rtlCol="0">
            <a:spAutoFit/>
          </a:bodyPr>
          <a:lstStyle/>
          <a:p>
            <a:pPr>
              <a:spcAft>
                <a:spcPts val="600"/>
              </a:spcAft>
            </a:pPr>
            <a:r>
              <a:rPr lang="en-US" sz="2000" dirty="0">
                <a:solidFill>
                  <a:prstClr val="white">
                    <a:lumMod val="50000"/>
                  </a:prstClr>
                </a:solidFill>
                <a:latin typeface="Segoe UI" panose="020B0502040204020203" pitchFamily="34" charset="0"/>
                <a:cs typeface="Segoe UI" panose="020B0502040204020203" pitchFamily="34" charset="0"/>
              </a:rPr>
              <a:t>Key features</a:t>
            </a:r>
          </a:p>
          <a:p>
            <a:pPr marL="342900" indent="-342900">
              <a:spcAft>
                <a:spcPts val="600"/>
              </a:spcAft>
              <a:buFont typeface="Arial" panose="020B0604020202020204" pitchFamily="34" charset="0"/>
              <a:buChar char="•"/>
            </a:pPr>
            <a:r>
              <a:rPr lang="en-US" sz="2000" dirty="0">
                <a:solidFill>
                  <a:prstClr val="white">
                    <a:lumMod val="50000"/>
                  </a:prstClr>
                </a:solidFill>
                <a:latin typeface="Segoe UI" panose="020B0502040204020203" pitchFamily="34" charset="0"/>
                <a:cs typeface="Segoe UI" panose="020B0502040204020203" pitchFamily="34" charset="0"/>
              </a:rPr>
              <a:t>Simple API, keyword search with user-friendly operators, hit highlighting, faceting, suggestions, scoring profiles, geo-spatial </a:t>
            </a:r>
          </a:p>
        </p:txBody>
      </p:sp>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Business Plan</a:t>
            </a:r>
          </a:p>
        </p:txBody>
      </p:sp>
      <p:cxnSp>
        <p:nvCxnSpPr>
          <p:cNvPr id="5" name="Straight Arrow Connector 4"/>
          <p:cNvCxnSpPr/>
          <p:nvPr/>
        </p:nvCxnSpPr>
        <p:spPr>
          <a:xfrm flipV="1">
            <a:off x="1118754" y="1519238"/>
            <a:ext cx="0" cy="3837276"/>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18754" y="5356513"/>
            <a:ext cx="5091546"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61110" y="4354830"/>
            <a:ext cx="8572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127891" y="4354830"/>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127891" y="3491795"/>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1261110" y="3491795"/>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994672"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994672"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1453"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1453"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127891"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1261110"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994672"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861453"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1"/>
          <p:cNvGrpSpPr/>
          <p:nvPr/>
        </p:nvGrpSpPr>
        <p:grpSpPr>
          <a:xfrm>
            <a:off x="6327487" y="885309"/>
            <a:ext cx="5592654" cy="5455291"/>
            <a:chOff x="6149687" y="1393940"/>
            <a:chExt cx="5592654" cy="5455291"/>
          </a:xfrm>
        </p:grpSpPr>
        <p:sp>
          <p:nvSpPr>
            <p:cNvPr id="23" name="Rectangle 22"/>
            <p:cNvSpPr/>
            <p:nvPr/>
          </p:nvSpPr>
          <p:spPr>
            <a:xfrm>
              <a:off x="6149687" y="1393940"/>
              <a:ext cx="5592654" cy="5455291"/>
            </a:xfrm>
            <a:prstGeom prst="rect">
              <a:avLst/>
            </a:prstGeom>
            <a:solidFill>
              <a:srgbClr val="00AEEF">
                <a:lumMod val="40000"/>
                <a:lumOff val="60000"/>
              </a:srgbClr>
            </a:solidFill>
            <a:ln w="25400" cap="flat" cmpd="sng" algn="ctr">
              <a:noFill/>
              <a:prstDash val="solid"/>
            </a:ln>
            <a:effectLst/>
          </p:spPr>
          <p:txBody>
            <a:bodyPr lIns="182880" tIns="182880" rIns="182832" bIns="182880" rtlCol="0" anchor="t">
              <a:noAutofit/>
            </a:bodyPr>
            <a:lstStyle/>
            <a:p>
              <a:pPr defTabSz="914363">
                <a:lnSpc>
                  <a:spcPct val="125000"/>
                </a:lnSpc>
                <a:defRPr/>
              </a:pPr>
              <a:endParaRPr lang="en-US" kern="0" dirty="0" smtClean="0">
                <a:solidFill>
                  <a:srgbClr val="0071BC"/>
                </a:solidFill>
                <a:latin typeface="Segoe UI"/>
              </a:endParaRPr>
            </a:p>
          </p:txBody>
        </p:sp>
        <p:sp>
          <p:nvSpPr>
            <p:cNvPr id="19" name="TextBox 18"/>
            <p:cNvSpPr txBox="1"/>
            <p:nvPr/>
          </p:nvSpPr>
          <p:spPr>
            <a:xfrm>
              <a:off x="6286154" y="1524696"/>
              <a:ext cx="5185410" cy="5016758"/>
            </a:xfrm>
            <a:prstGeom prst="rect">
              <a:avLst/>
            </a:prstGeom>
            <a:noFill/>
          </p:spPr>
          <p:txBody>
            <a:bodyPr wrap="square" rtlCol="0">
              <a:spAutoFit/>
            </a:bodyPr>
            <a:lstStyle/>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Customers buy one or more “</a:t>
              </a:r>
              <a:r>
                <a:rPr lang="en-US" sz="2000" b="1" dirty="0" smtClean="0">
                  <a:solidFill>
                    <a:prstClr val="black"/>
                  </a:solidFill>
                  <a:latin typeface="Segoe UI Light" panose="020B0502040204020203" pitchFamily="34" charset="0"/>
                  <a:cs typeface="Segoe UI Light" panose="020B0502040204020203" pitchFamily="34" charset="0"/>
                </a:rPr>
                <a:t>search units</a:t>
              </a:r>
              <a:r>
                <a:rPr lang="en-US" sz="2000" dirty="0" smtClean="0">
                  <a:solidFill>
                    <a:prstClr val="black"/>
                  </a:solidFill>
                  <a:latin typeface="Segoe UI Light" panose="020B0502040204020203" pitchFamily="34" charset="0"/>
                  <a:cs typeface="Segoe UI Light" panose="020B0502040204020203" pitchFamily="34" charset="0"/>
                </a:rPr>
                <a:t>”</a:t>
              </a:r>
            </a:p>
            <a:p>
              <a:pPr marL="742950" lvl="1"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Users control availability-cost trade-off by using more or less </a:t>
              </a:r>
              <a:r>
                <a:rPr lang="en-US" sz="2000" dirty="0" smtClean="0">
                  <a:solidFill>
                    <a:prstClr val="black"/>
                  </a:solidFill>
                  <a:latin typeface="Segoe UI Light" panose="020B0502040204020203" pitchFamily="34" charset="0"/>
                  <a:cs typeface="Segoe UI Light" panose="020B0502040204020203" pitchFamily="34" charset="0"/>
                </a:rPr>
                <a:t>replicas</a:t>
              </a: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A search unit has specific capacity*</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Document count – 15MM</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Storage size – 25GB</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Query performance – 15QPS</a:t>
              </a: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Search units stack horizontally and vertically</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Must be a rectangular arrangement</a:t>
              </a:r>
            </a:p>
            <a:p>
              <a:pPr marL="285750" indent="-285750">
                <a:buFont typeface="Wingdings" panose="05000000000000000000" pitchFamily="2" charset="2"/>
                <a:buChar char="§"/>
              </a:pPr>
              <a:endParaRPr lang="en-US" sz="2000" dirty="0" smtClean="0">
                <a:solidFill>
                  <a:prstClr val="black"/>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Price: $250 per unit (at GA) per month</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This is cost competitive</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Free Tier for a sandbox environment</a:t>
              </a:r>
            </a:p>
            <a:p>
              <a:pPr lvl="1"/>
              <a:endParaRPr lang="en-US" sz="2000" dirty="0" smtClean="0">
                <a:solidFill>
                  <a:prstClr val="black"/>
                </a:solidFill>
                <a:latin typeface="Segoe UI Light" panose="020B0502040204020203" pitchFamily="34" charset="0"/>
                <a:cs typeface="Segoe UI Light" panose="020B0502040204020203" pitchFamily="34" charset="0"/>
              </a:endParaRPr>
            </a:p>
            <a:p>
              <a:r>
                <a:rPr lang="en-US" sz="1050" dirty="0" smtClean="0">
                  <a:solidFill>
                    <a:prstClr val="black"/>
                  </a:solidFill>
                  <a:latin typeface="Segoe UI Light" panose="020B0502040204020203" pitchFamily="34" charset="0"/>
                  <a:cs typeface="Segoe UI Light" panose="020B0502040204020203" pitchFamily="34" charset="0"/>
                </a:rPr>
                <a:t>*Based on average index and average query.</a:t>
              </a:r>
            </a:p>
            <a:p>
              <a:pPr marL="285750" indent="-285750">
                <a:buFont typeface="Wingdings" panose="05000000000000000000" pitchFamily="2" charset="2"/>
                <a:buChar char="§"/>
              </a:pPr>
              <a:endParaRPr lang="en-US" sz="2000" dirty="0">
                <a:solidFill>
                  <a:prstClr val="black"/>
                </a:solidFill>
                <a:latin typeface="Segoe UI Light" panose="020B0502040204020203" pitchFamily="34" charset="0"/>
                <a:cs typeface="Segoe UI Light" panose="020B0502040204020203" pitchFamily="34" charset="0"/>
              </a:endParaRPr>
            </a:p>
          </p:txBody>
        </p:sp>
      </p:grpSp>
      <p:sp>
        <p:nvSpPr>
          <p:cNvPr id="20" name="TextBox 19"/>
          <p:cNvSpPr txBox="1"/>
          <p:nvPr/>
        </p:nvSpPr>
        <p:spPr>
          <a:xfrm>
            <a:off x="1118753" y="5356513"/>
            <a:ext cx="4054360" cy="646331"/>
          </a:xfrm>
          <a:prstGeom prst="rect">
            <a:avLst/>
          </a:prstGeom>
          <a:noFill/>
        </p:spPr>
        <p:txBody>
          <a:bodyPr wrap="square" rtlCol="0">
            <a:spAutoFit/>
          </a:bodyPr>
          <a:lstStyle/>
          <a:p>
            <a:pPr algn="ctr"/>
            <a:r>
              <a:rPr lang="en-US" dirty="0" smtClean="0">
                <a:solidFill>
                  <a:prstClr val="black"/>
                </a:solidFill>
                <a:latin typeface="Segoe UI Light" panose="020B0502040204020203" pitchFamily="34" charset="0"/>
                <a:cs typeface="Segoe UI Light" panose="020B0502040204020203" pitchFamily="34" charset="0"/>
              </a:rPr>
              <a:t>Partitions</a:t>
            </a:r>
          </a:p>
          <a:p>
            <a:pPr algn="ctr"/>
            <a:r>
              <a:rPr lang="en-US" dirty="0" smtClean="0">
                <a:solidFill>
                  <a:prstClr val="black"/>
                </a:solidFill>
                <a:latin typeface="Segoe UI Light" panose="020B0502040204020203" pitchFamily="34" charset="0"/>
                <a:cs typeface="Segoe UI Light" panose="020B0502040204020203" pitchFamily="34" charset="0"/>
              </a:rPr>
              <a:t>(more documents, more storage)</a:t>
            </a:r>
            <a:endParaRPr lang="en-US" dirty="0">
              <a:solidFill>
                <a:prstClr val="black"/>
              </a:solidFill>
              <a:latin typeface="Segoe UI Light" panose="020B0502040204020203" pitchFamily="34" charset="0"/>
              <a:cs typeface="Segoe UI Light" panose="020B0502040204020203" pitchFamily="34" charset="0"/>
            </a:endParaRPr>
          </a:p>
        </p:txBody>
      </p:sp>
      <p:sp>
        <p:nvSpPr>
          <p:cNvPr id="21" name="TextBox 20"/>
          <p:cNvSpPr txBox="1"/>
          <p:nvPr/>
        </p:nvSpPr>
        <p:spPr>
          <a:xfrm rot="16200000">
            <a:off x="-660437" y="3412627"/>
            <a:ext cx="2769698" cy="646331"/>
          </a:xfrm>
          <a:prstGeom prst="rect">
            <a:avLst/>
          </a:prstGeom>
          <a:noFill/>
        </p:spPr>
        <p:txBody>
          <a:bodyPr wrap="square" rtlCol="0">
            <a:spAutoFit/>
          </a:bodyPr>
          <a:lstStyle/>
          <a:p>
            <a:pPr algn="ctr"/>
            <a:r>
              <a:rPr lang="en-US" dirty="0" smtClean="0">
                <a:solidFill>
                  <a:prstClr val="black"/>
                </a:solidFill>
                <a:latin typeface="Segoe UI Light" panose="020B0502040204020203" pitchFamily="34" charset="0"/>
                <a:cs typeface="Segoe UI Light" panose="020B0502040204020203" pitchFamily="34" charset="0"/>
              </a:rPr>
              <a:t>Replicas</a:t>
            </a:r>
            <a:br>
              <a:rPr lang="en-US" dirty="0" smtClean="0">
                <a:solidFill>
                  <a:prstClr val="black"/>
                </a:solidFill>
                <a:latin typeface="Segoe UI Light" panose="020B0502040204020203" pitchFamily="34" charset="0"/>
                <a:cs typeface="Segoe UI Light" panose="020B0502040204020203" pitchFamily="34" charset="0"/>
              </a:rPr>
            </a:br>
            <a:r>
              <a:rPr lang="en-US" dirty="0" smtClean="0">
                <a:solidFill>
                  <a:prstClr val="black"/>
                </a:solidFill>
                <a:latin typeface="Segoe UI Light" panose="020B0502040204020203" pitchFamily="34" charset="0"/>
                <a:cs typeface="Segoe UI Light" panose="020B0502040204020203" pitchFamily="34" charset="0"/>
              </a:rPr>
              <a:t>(more queries, more HA)</a:t>
            </a:r>
            <a:endParaRPr lang="en-US" dirty="0">
              <a:solidFill>
                <a:prstClr val="black"/>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34823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380"/>
          <a:stretch/>
        </p:blipFill>
        <p:spPr>
          <a:xfrm>
            <a:off x="1347135" y="714255"/>
            <a:ext cx="9497730" cy="5429490"/>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35609"/>
          <a:stretch/>
        </p:blipFill>
        <p:spPr>
          <a:xfrm>
            <a:off x="3038943" y="1038489"/>
            <a:ext cx="6114114" cy="478102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1637236" y="1062671"/>
            <a:ext cx="8917528" cy="4732658"/>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2235668" y="1037864"/>
            <a:ext cx="7720664" cy="478227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199570624"/>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47847176"/>
              </p:ext>
            </p:extLst>
          </p:nvPr>
        </p:nvGraphicFramePr>
        <p:xfrm>
          <a:off x="0" y="5303520"/>
          <a:ext cx="12201418" cy="1554480"/>
        </p:xfrm>
        <a:graphic>
          <a:graphicData uri="http://schemas.openxmlformats.org/drawingml/2006/table">
            <a:tbl>
              <a:tblPr firstRow="1" bandRow="1">
                <a:tableStyleId>{5C22544A-7EE6-4342-B048-85BDC9FD1C3A}</a:tableStyleId>
              </a:tblPr>
              <a:tblGrid>
                <a:gridCol w="370490"/>
                <a:gridCol w="11830928"/>
              </a:tblGrid>
              <a:tr h="1245476">
                <a:tc>
                  <a:txBody>
                    <a:bodyPr/>
                    <a:lstStyle/>
                    <a:p>
                      <a:r>
                        <a:rPr lang="en-US" sz="3200" kern="1200" dirty="0" smtClean="0">
                          <a:solidFill>
                            <a:schemeClr val="tx1"/>
                          </a:solidFill>
                          <a:latin typeface="+mj-lt"/>
                          <a:ea typeface="+mn-ea"/>
                          <a:cs typeface="Consolas" panose="020B0609020204030204" pitchFamily="49" charset="0"/>
                        </a:rPr>
                        <a:t>*</a:t>
                      </a:r>
                      <a:endParaRPr lang="en-US" sz="320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30977" y="6144171"/>
            <a:ext cx="8275525" cy="538609"/>
          </a:xfrm>
          <a:prstGeom prst="rect">
            <a:avLst/>
          </a:prstGeom>
          <a:noFill/>
        </p:spPr>
        <p:txBody>
          <a:bodyPr wrap="square" rtlCol="0">
            <a:spAutoFit/>
          </a:bodyPr>
          <a:lstStyle/>
          <a:p>
            <a:pPr marL="342900" indent="-342900">
              <a:spcAft>
                <a:spcPts val="600"/>
              </a:spcAft>
              <a:buFont typeface="+mj-lt"/>
              <a:buAutoNum type="arabicPeriod"/>
            </a:pPr>
            <a:r>
              <a:rPr lang="en-US" sz="1200" dirty="0" smtClean="0">
                <a:solidFill>
                  <a:prstClr val="white">
                    <a:lumMod val="50000"/>
                  </a:prstClr>
                </a:solidFill>
                <a:cs typeface="Segoe UI" panose="020B0502040204020203" pitchFamily="34" charset="0"/>
              </a:rPr>
              <a:t>Attached </a:t>
            </a:r>
            <a:r>
              <a:rPr lang="en-US" sz="1200" dirty="0">
                <a:solidFill>
                  <a:prstClr val="white">
                    <a:lumMod val="50000"/>
                  </a:prstClr>
                </a:solidFill>
                <a:cs typeface="Segoe UI" panose="020B0502040204020203" pitchFamily="34" charset="0"/>
              </a:rPr>
              <a:t>BLOB storage </a:t>
            </a:r>
            <a:r>
              <a:rPr lang="en-US" sz="1200" dirty="0" smtClean="0">
                <a:solidFill>
                  <a:prstClr val="white">
                    <a:lumMod val="50000"/>
                  </a:prstClr>
                </a:solidFill>
                <a:cs typeface="Segoe UI" panose="020B0502040204020203" pitchFamily="34" charset="0"/>
              </a:rPr>
              <a:t>not included in </a:t>
            </a:r>
            <a:r>
              <a:rPr lang="en-US" sz="1200" dirty="0" err="1" smtClean="0">
                <a:solidFill>
                  <a:prstClr val="white">
                    <a:lumMod val="50000"/>
                  </a:prstClr>
                </a:solidFill>
                <a:cs typeface="Segoe UI" panose="020B0502040204020203" pitchFamily="34" charset="0"/>
              </a:rPr>
              <a:t>db</a:t>
            </a:r>
            <a:r>
              <a:rPr lang="en-US" sz="1200" dirty="0" smtClean="0">
                <a:solidFill>
                  <a:prstClr val="white">
                    <a:lumMod val="50000"/>
                  </a:prstClr>
                </a:solidFill>
                <a:cs typeface="Segoe UI" panose="020B0502040204020203" pitchFamily="34" charset="0"/>
              </a:rPr>
              <a:t> storage.</a:t>
            </a:r>
            <a:endParaRPr lang="en-US" sz="1200" dirty="0">
              <a:solidFill>
                <a:prstClr val="white">
                  <a:lumMod val="50000"/>
                </a:prstClr>
              </a:solidFill>
              <a:cs typeface="Segoe UI" panose="020B0502040204020203" pitchFamily="34" charset="0"/>
            </a:endParaRPr>
          </a:p>
          <a:p>
            <a:pPr marL="342900" indent="-342900">
              <a:spcAft>
                <a:spcPts val="600"/>
              </a:spcAft>
              <a:buFont typeface="+mj-lt"/>
              <a:buAutoNum type="arabicPeriod"/>
            </a:pPr>
            <a:r>
              <a:rPr lang="en-US" sz="1200" dirty="0">
                <a:solidFill>
                  <a:prstClr val="white">
                    <a:lumMod val="50000"/>
                  </a:prstClr>
                </a:solidFill>
                <a:cs typeface="Segoe UI" panose="020B0502040204020203" pitchFamily="34" charset="0"/>
              </a:rPr>
              <a:t>Storage is inclusive of document data and indexes; we will provide guidance on limits for other DB entities. </a:t>
            </a:r>
          </a:p>
        </p:txBody>
      </p:sp>
      <p:sp>
        <p:nvSpPr>
          <p:cNvPr id="20" name="TextBox 19"/>
          <p:cNvSpPr txBox="1"/>
          <p:nvPr/>
        </p:nvSpPr>
        <p:spPr>
          <a:xfrm>
            <a:off x="729215" y="1138628"/>
            <a:ext cx="6567323" cy="1169551"/>
          </a:xfrm>
          <a:prstGeom prst="rect">
            <a:avLst/>
          </a:prstGeom>
          <a:noFill/>
        </p:spPr>
        <p:txBody>
          <a:bodyPr wrap="square" rtlCol="0">
            <a:spAutoFit/>
          </a:bodyPr>
          <a:lstStyle/>
          <a:p>
            <a:pPr>
              <a:spcAft>
                <a:spcPts val="600"/>
              </a:spcAft>
            </a:pPr>
            <a:r>
              <a:rPr lang="en-US" sz="2000" dirty="0" smtClean="0">
                <a:solidFill>
                  <a:srgbClr val="000000">
                    <a:lumMod val="65000"/>
                    <a:lumOff val="35000"/>
                  </a:srgbClr>
                </a:solidFill>
                <a:cs typeface="Segoe UI" panose="020B0502040204020203" pitchFamily="34" charset="0"/>
              </a:rPr>
              <a:t>Pricing Principles</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smtClean="0">
                <a:solidFill>
                  <a:srgbClr val="000000">
                    <a:lumMod val="65000"/>
                    <a:lumOff val="35000"/>
                  </a:srgbClr>
                </a:solidFill>
                <a:cs typeface="Segoe UI" panose="020B0502040204020203" pitchFamily="34" charset="0"/>
              </a:rPr>
              <a:t>Capacity Units </a:t>
            </a:r>
            <a:r>
              <a:rPr lang="en-US" sz="2000" dirty="0">
                <a:solidFill>
                  <a:srgbClr val="000000">
                    <a:lumMod val="65000"/>
                    <a:lumOff val="35000"/>
                  </a:srgbClr>
                </a:solidFill>
                <a:cs typeface="Segoe UI" panose="020B0502040204020203" pitchFamily="34" charset="0"/>
              </a:rPr>
              <a:t>are </a:t>
            </a:r>
            <a:r>
              <a:rPr lang="en-US" sz="2000" dirty="0" smtClean="0">
                <a:solidFill>
                  <a:srgbClr val="000000">
                    <a:lumMod val="65000"/>
                    <a:lumOff val="35000"/>
                  </a:srgbClr>
                </a:solidFill>
                <a:cs typeface="Segoe UI" panose="020B0502040204020203" pitchFamily="34" charset="0"/>
              </a:rPr>
              <a:t>combinable</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a:solidFill>
                  <a:srgbClr val="000000">
                    <a:lumMod val="65000"/>
                    <a:lumOff val="35000"/>
                  </a:srgbClr>
                </a:solidFill>
                <a:cs typeface="Segoe UI" panose="020B0502040204020203" pitchFamily="34" charset="0"/>
              </a:rPr>
              <a:t>Storage, </a:t>
            </a:r>
            <a:r>
              <a:rPr lang="en-US" sz="2000" dirty="0" smtClean="0">
                <a:solidFill>
                  <a:srgbClr val="000000">
                    <a:lumMod val="65000"/>
                    <a:lumOff val="35000"/>
                  </a:srgbClr>
                </a:solidFill>
                <a:cs typeface="Segoe UI" panose="020B0502040204020203" pitchFamily="34" charset="0"/>
              </a:rPr>
              <a:t>request units/second, </a:t>
            </a:r>
            <a:r>
              <a:rPr lang="en-US" sz="2000" dirty="0">
                <a:solidFill>
                  <a:srgbClr val="000000">
                    <a:lumMod val="65000"/>
                    <a:lumOff val="35000"/>
                  </a:srgbClr>
                </a:solidFill>
                <a:cs typeface="Segoe UI" panose="020B0502040204020203" pitchFamily="34" charset="0"/>
              </a:rPr>
              <a:t>and </a:t>
            </a:r>
            <a:r>
              <a:rPr lang="en-US" sz="2000" dirty="0" smtClean="0">
                <a:solidFill>
                  <a:srgbClr val="000000">
                    <a:lumMod val="65000"/>
                    <a:lumOff val="35000"/>
                  </a:srgbClr>
                </a:solidFill>
                <a:cs typeface="Segoe UI" panose="020B0502040204020203" pitchFamily="34" charset="0"/>
              </a:rPr>
              <a:t>price </a:t>
            </a:r>
            <a:r>
              <a:rPr lang="en-US" sz="2000" dirty="0">
                <a:solidFill>
                  <a:srgbClr val="000000">
                    <a:lumMod val="65000"/>
                    <a:lumOff val="35000"/>
                  </a:srgbClr>
                </a:solidFill>
                <a:cs typeface="Segoe UI" panose="020B0502040204020203" pitchFamily="34" charset="0"/>
              </a:rPr>
              <a:t>scale linearly</a:t>
            </a:r>
            <a:endParaRPr lang="en-US" sz="2000" baseline="30000" dirty="0">
              <a:solidFill>
                <a:srgbClr val="000000">
                  <a:lumMod val="65000"/>
                  <a:lumOff val="35000"/>
                </a:srgbClr>
              </a:solidFill>
              <a:cs typeface="Segoe UI" panose="020B0502040204020203" pitchFamily="34" charset="0"/>
            </a:endParaRPr>
          </a:p>
        </p:txBody>
      </p:sp>
      <p:sp>
        <p:nvSpPr>
          <p:cNvPr id="11" name="Title 1"/>
          <p:cNvSpPr>
            <a:spLocks noGrp="1"/>
          </p:cNvSpPr>
          <p:nvPr>
            <p:ph type="title"/>
          </p:nvPr>
        </p:nvSpPr>
        <p:spPr>
          <a:xfrm>
            <a:off x="519248" y="228601"/>
            <a:ext cx="11151917" cy="747897"/>
          </a:xfrm>
        </p:spPr>
        <p:txBody>
          <a:bodyPr/>
          <a:lstStyle/>
          <a:p>
            <a:r>
              <a:rPr lang="en-US" dirty="0" smtClean="0"/>
              <a:t>Pricing</a:t>
            </a:r>
            <a:endParaRPr lang="en-US" dirty="0"/>
          </a:p>
        </p:txBody>
      </p:sp>
      <p:grpSp>
        <p:nvGrpSpPr>
          <p:cNvPr id="6" name="Group 5"/>
          <p:cNvGrpSpPr/>
          <p:nvPr/>
        </p:nvGrpSpPr>
        <p:grpSpPr>
          <a:xfrm>
            <a:off x="5613178" y="1951067"/>
            <a:ext cx="6077693" cy="4419296"/>
            <a:chOff x="5613178" y="1747867"/>
            <a:chExt cx="6077693" cy="4419296"/>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13178" y="3256007"/>
              <a:ext cx="1983556" cy="710964"/>
            </a:xfrm>
            <a:prstGeom prst="rect">
              <a:avLst/>
            </a:prstGeom>
            <a:noFill/>
          </p:spPr>
          <p:txBody>
            <a:bodyPr wrap="none" lIns="182880" tIns="146304" rIns="182880" bIns="146304" rtlCol="0">
              <a:spAutoFit/>
            </a:bodyPr>
            <a:lstStyle/>
            <a:p>
              <a:pPr algn="ctr">
                <a:lnSpc>
                  <a:spcPct val="90000"/>
                </a:lnSpc>
              </a:pPr>
              <a:r>
                <a:rPr lang="en-US" dirty="0">
                  <a:solidFill>
                    <a:srgbClr val="000000">
                      <a:lumMod val="65000"/>
                      <a:lumOff val="35000"/>
                    </a:srgbClr>
                  </a:solidFill>
                  <a:latin typeface="Segoe UI Light"/>
                </a:rPr>
                <a:t>throughput</a:t>
              </a:r>
              <a:endParaRPr lang="en-US" sz="2000" dirty="0">
                <a:solidFill>
                  <a:srgbClr val="000000">
                    <a:lumMod val="65000"/>
                    <a:lumOff val="35000"/>
                  </a:srgbClr>
                </a:solidFill>
                <a:latin typeface="Segoe UI Light"/>
              </a:endParaRPr>
            </a:p>
            <a:p>
              <a:pPr algn="ctr">
                <a:lnSpc>
                  <a:spcPct val="90000"/>
                </a:lnSpc>
              </a:pPr>
              <a:r>
                <a:rPr lang="en-US" sz="1200" dirty="0" smtClean="0">
                  <a:solidFill>
                    <a:srgbClr val="00AEEF"/>
                  </a:solidFill>
                  <a:latin typeface="Segoe UI Light"/>
                </a:rPr>
                <a:t>Request units per second</a:t>
              </a:r>
              <a:endParaRPr lang="en-US" sz="1200" dirty="0">
                <a:solidFill>
                  <a:srgbClr val="00AEEF"/>
                </a:solidFill>
                <a:latin typeface="Segoe UI Light"/>
              </a:endParaRPr>
            </a:p>
          </p:txBody>
        </p:sp>
        <p:sp>
          <p:nvSpPr>
            <p:cNvPr id="19" name="TextBox 18"/>
            <p:cNvSpPr txBox="1"/>
            <p:nvPr/>
          </p:nvSpPr>
          <p:spPr>
            <a:xfrm>
              <a:off x="8827296" y="5456199"/>
              <a:ext cx="1417697" cy="710964"/>
            </a:xfrm>
            <a:prstGeom prst="rect">
              <a:avLst/>
            </a:prstGeom>
            <a:noFill/>
          </p:spPr>
          <p:txBody>
            <a:bodyPr wrap="none" lIns="182880" tIns="146304" rIns="182880" bIns="146304" rtlCol="0">
              <a:spAutoFit/>
            </a:bodyPr>
            <a:lstStyle/>
            <a:p>
              <a:pPr algn="ctr">
                <a:lnSpc>
                  <a:spcPct val="90000"/>
                </a:lnSpc>
              </a:pPr>
              <a:r>
                <a:rPr lang="en-US" dirty="0" err="1">
                  <a:solidFill>
                    <a:srgbClr val="000000">
                      <a:lumMod val="65000"/>
                      <a:lumOff val="35000"/>
                    </a:srgbClr>
                  </a:solidFill>
                  <a:latin typeface="Segoe UI Light"/>
                </a:rPr>
                <a:t>db</a:t>
              </a:r>
              <a:r>
                <a:rPr lang="en-US" dirty="0">
                  <a:solidFill>
                    <a:srgbClr val="000000">
                      <a:lumMod val="65000"/>
                      <a:lumOff val="35000"/>
                    </a:srgbClr>
                  </a:solidFill>
                  <a:latin typeface="Segoe UI Light"/>
                </a:rPr>
                <a:t> storage</a:t>
              </a:r>
              <a:endParaRPr lang="en-US" sz="2000" dirty="0">
                <a:solidFill>
                  <a:srgbClr val="000000">
                    <a:lumMod val="65000"/>
                    <a:lumOff val="35000"/>
                  </a:srgbClr>
                </a:solidFill>
                <a:latin typeface="Segoe UI Light"/>
              </a:endParaRPr>
            </a:p>
            <a:p>
              <a:pPr algn="ctr">
                <a:lnSpc>
                  <a:spcPct val="90000"/>
                </a:lnSpc>
              </a:pPr>
              <a:r>
                <a:rPr lang="en-US" sz="1200" dirty="0">
                  <a:solidFill>
                    <a:srgbClr val="00AEE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346849" y="1878239"/>
              <a:ext cx="1344022" cy="627864"/>
            </a:xfrm>
            <a:prstGeom prst="rect">
              <a:avLst/>
            </a:prstGeom>
            <a:noFill/>
          </p:spPr>
          <p:txBody>
            <a:bodyPr wrap="square" lIns="182880" tIns="146304" rIns="182880" bIns="146304" rtlCol="0">
              <a:spAutoFit/>
            </a:bodyPr>
            <a:lstStyle/>
            <a:p>
              <a:pPr algn="ctr">
                <a:lnSpc>
                  <a:spcPct val="90000"/>
                </a:lnSpc>
              </a:pPr>
              <a:r>
                <a:rPr lang="en-US" sz="1200" dirty="0">
                  <a:solidFill>
                    <a:srgbClr val="000000">
                      <a:lumMod val="65000"/>
                      <a:lumOff val="35000"/>
                    </a:srgbClr>
                  </a:solidFill>
                  <a:latin typeface="Segoe UI Light"/>
                </a:rPr>
                <a:t>provisioned capacity units</a:t>
              </a:r>
              <a:endParaRPr lang="en-US" sz="1000" dirty="0">
                <a:solidFill>
                  <a:srgbClr val="000000">
                    <a:lumMod val="65000"/>
                    <a:lumOff val="35000"/>
                  </a:srgbClr>
                </a:solidFill>
                <a:latin typeface="Segoe UI Light"/>
              </a:endParaRPr>
            </a:p>
          </p:txBody>
        </p:sp>
      </p:grpSp>
      <p:sp>
        <p:nvSpPr>
          <p:cNvPr id="8" name="Rectangle 7"/>
          <p:cNvSpPr/>
          <p:nvPr/>
        </p:nvSpPr>
        <p:spPr>
          <a:xfrm>
            <a:off x="1610924" y="2457272"/>
            <a:ext cx="3695560" cy="3508653"/>
          </a:xfrm>
          <a:prstGeom prst="rect">
            <a:avLst/>
          </a:prstGeom>
          <a:solidFill>
            <a:schemeClr val="accent1">
              <a:lumMod val="20000"/>
              <a:lumOff val="80000"/>
            </a:schemeClr>
          </a:solidFill>
          <a:ln>
            <a:solidFill>
              <a:schemeClr val="accent1"/>
            </a:solidFill>
          </a:ln>
        </p:spPr>
        <p:txBody>
          <a:bodyPr wrap="square">
            <a:spAutoFit/>
          </a:bodyPr>
          <a:lstStyle/>
          <a:p>
            <a:pPr defTabSz="914050" fontAlgn="base">
              <a:spcBef>
                <a:spcPct val="0"/>
              </a:spcBef>
              <a:spcAft>
                <a:spcPct val="0"/>
              </a:spcAft>
            </a:pPr>
            <a:r>
              <a:rPr lang="en-US" b="1" dirty="0">
                <a:solidFill>
                  <a:srgbClr val="FFFFFF">
                    <a:lumMod val="50000"/>
                  </a:srgbClr>
                </a:solidFill>
                <a:latin typeface="Segoe UI Light"/>
              </a:rPr>
              <a:t>STANDARD OFFER for Preview</a:t>
            </a:r>
          </a:p>
          <a:p>
            <a:pPr defTabSz="914050" fontAlgn="base">
              <a:spcBef>
                <a:spcPct val="0"/>
              </a:spcBef>
              <a:spcAft>
                <a:spcPct val="0"/>
              </a:spcAft>
            </a:pPr>
            <a:endParaRPr lang="en-US" b="1" dirty="0">
              <a:solidFill>
                <a:srgbClr val="FFFFFF">
                  <a:lumMod val="50000"/>
                </a:srgbClr>
              </a:solidFill>
              <a:latin typeface="Segoe UI Light"/>
            </a:endParaRPr>
          </a:p>
          <a:p>
            <a:pPr defTabSz="914050" fontAlgn="base">
              <a:spcBef>
                <a:spcPct val="0"/>
              </a:spcBef>
              <a:spcAft>
                <a:spcPct val="0"/>
              </a:spcAft>
            </a:pPr>
            <a:r>
              <a:rPr lang="en-US" sz="4800" b="1" dirty="0">
                <a:solidFill>
                  <a:srgbClr val="FFFFFF">
                    <a:lumMod val="50000"/>
                  </a:srgbClr>
                </a:solidFill>
                <a:latin typeface="Segoe UI Light"/>
              </a:rPr>
              <a:t>10</a:t>
            </a:r>
            <a:r>
              <a:rPr lang="en-US" b="1" dirty="0">
                <a:solidFill>
                  <a:srgbClr val="FFFFFF">
                    <a:lumMod val="50000"/>
                  </a:srgbClr>
                </a:solidFill>
                <a:latin typeface="Segoe UI Light"/>
              </a:rPr>
              <a:t>GB database </a:t>
            </a:r>
            <a:r>
              <a:rPr lang="en-US" b="1" dirty="0" smtClean="0">
                <a:solidFill>
                  <a:srgbClr val="FFFFFF">
                    <a:lumMod val="50000"/>
                  </a:srgbClr>
                </a:solidFill>
                <a:latin typeface="Segoe UI Light"/>
              </a:rPr>
              <a:t>storage</a:t>
            </a:r>
            <a:r>
              <a:rPr lang="en-US" sz="2000" b="1" baseline="30000" dirty="0" smtClean="0">
                <a:solidFill>
                  <a:srgbClr val="FFFFFF">
                    <a:lumMod val="50000"/>
                  </a:srgbClr>
                </a:solidFill>
                <a:latin typeface="Segoe UI Light"/>
              </a:rPr>
              <a:t>1,2</a:t>
            </a:r>
            <a:endParaRPr lang="en-US" b="1" baseline="30000" dirty="0">
              <a:solidFill>
                <a:srgbClr val="FFFFFF">
                  <a:lumMod val="50000"/>
                </a:srgbClr>
              </a:solidFill>
              <a:latin typeface="Segoe UI Light"/>
            </a:endParaRPr>
          </a:p>
          <a:p>
            <a:pPr defTabSz="914050" fontAlgn="base">
              <a:spcBef>
                <a:spcPct val="0"/>
              </a:spcBef>
              <a:spcAft>
                <a:spcPct val="0"/>
              </a:spcAft>
            </a:pPr>
            <a:r>
              <a:rPr lang="en-US" sz="3600" b="1" dirty="0" smtClean="0">
                <a:solidFill>
                  <a:srgbClr val="FFFFFF">
                    <a:lumMod val="50000"/>
                  </a:srgbClr>
                </a:solidFill>
                <a:latin typeface="Segoe UI Light"/>
              </a:rPr>
              <a:t>2000</a:t>
            </a:r>
            <a:r>
              <a:rPr lang="en-US" b="1" dirty="0" smtClean="0">
                <a:solidFill>
                  <a:srgbClr val="FFFFFF">
                    <a:lumMod val="50000"/>
                  </a:srgbClr>
                </a:solidFill>
                <a:latin typeface="Segoe UI Light"/>
              </a:rPr>
              <a:t>Request units per second</a:t>
            </a:r>
          </a:p>
          <a:p>
            <a:pPr defTabSz="914050" fontAlgn="base">
              <a:spcBef>
                <a:spcPct val="0"/>
              </a:spcBef>
              <a:spcAft>
                <a:spcPct val="0"/>
              </a:spcAft>
            </a:pPr>
            <a:endParaRPr lang="en-US" b="1" dirty="0">
              <a:solidFill>
                <a:srgbClr val="FFFFFF">
                  <a:lumMod val="50000"/>
                </a:srgbClr>
              </a:solidFill>
              <a:latin typeface="Segoe UI Light"/>
            </a:endParaRPr>
          </a:p>
          <a:p>
            <a:pPr algn="r" defTabSz="914050" fontAlgn="base">
              <a:spcBef>
                <a:spcPct val="0"/>
              </a:spcBef>
              <a:spcAft>
                <a:spcPct val="0"/>
              </a:spcAft>
            </a:pPr>
            <a:r>
              <a:rPr lang="en-US" sz="4800" b="1" dirty="0" smtClean="0">
                <a:solidFill>
                  <a:srgbClr val="FFFFFF">
                    <a:lumMod val="50000"/>
                  </a:srgbClr>
                </a:solidFill>
                <a:latin typeface="Segoe UI Light"/>
              </a:rPr>
              <a:t>$22.50</a:t>
            </a:r>
            <a:r>
              <a:rPr lang="en-US" b="1" dirty="0" smtClean="0">
                <a:solidFill>
                  <a:srgbClr val="FFFFFF">
                    <a:lumMod val="50000"/>
                  </a:srgbClr>
                </a:solidFill>
                <a:latin typeface="Segoe UI Light"/>
              </a:rPr>
              <a:t>/month</a:t>
            </a:r>
            <a:endParaRPr lang="en-US" b="1" dirty="0">
              <a:solidFill>
                <a:srgbClr val="FFFFFF">
                  <a:lumMod val="50000"/>
                </a:srgbClr>
              </a:solidFill>
              <a:latin typeface="Segoe UI Light"/>
            </a:endParaRPr>
          </a:p>
          <a:p>
            <a:pPr algn="r" defTabSz="914050" fontAlgn="base">
              <a:spcBef>
                <a:spcPct val="0"/>
              </a:spcBef>
              <a:spcAft>
                <a:spcPct val="0"/>
              </a:spcAft>
            </a:pPr>
            <a:r>
              <a:rPr lang="en-US" dirty="0" smtClean="0">
                <a:solidFill>
                  <a:srgbClr val="0DBFF3"/>
                </a:solidFill>
                <a:latin typeface="Segoe UI Light"/>
              </a:rPr>
              <a:t>(discounted </a:t>
            </a:r>
            <a:endParaRPr lang="en-US" dirty="0">
              <a:solidFill>
                <a:srgbClr val="0DBFF3"/>
              </a:solidFill>
              <a:latin typeface="Segoe UI Light"/>
            </a:endParaRPr>
          </a:p>
          <a:p>
            <a:pPr algn="r" defTabSz="914050" fontAlgn="base">
              <a:spcBef>
                <a:spcPct val="0"/>
              </a:spcBef>
              <a:spcAft>
                <a:spcPct val="0"/>
              </a:spcAft>
            </a:pPr>
            <a:r>
              <a:rPr lang="en-US" dirty="0">
                <a:solidFill>
                  <a:srgbClr val="0DBFF3"/>
                </a:solidFill>
                <a:latin typeface="Segoe UI Light"/>
              </a:rPr>
              <a:t>50% for </a:t>
            </a:r>
            <a:r>
              <a:rPr lang="en-US" dirty="0" smtClean="0">
                <a:solidFill>
                  <a:srgbClr val="0DBFF3"/>
                </a:solidFill>
                <a:latin typeface="Segoe UI Light"/>
              </a:rPr>
              <a:t>Preview)</a:t>
            </a:r>
            <a:endParaRPr lang="en-US" dirty="0">
              <a:solidFill>
                <a:srgbClr val="0DBFF3"/>
              </a:solidFill>
              <a:latin typeface="Segoe UI Light"/>
            </a:endParaRPr>
          </a:p>
        </p:txBody>
      </p:sp>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lumMod val="50000"/>
                  </a:schemeClr>
                </a:solidFill>
              </a:rPr>
              <a:t>Request Units</a:t>
            </a:r>
            <a:endParaRPr lang="en-US" sz="5400" dirty="0">
              <a:solidFill>
                <a:schemeClr val="bg1">
                  <a:lumMod val="50000"/>
                </a:schemeClr>
              </a:solidFill>
            </a:endParaRPr>
          </a:p>
        </p:txBody>
      </p:sp>
      <p:sp>
        <p:nvSpPr>
          <p:cNvPr id="15" name="Content Placeholder 14"/>
          <p:cNvSpPr>
            <a:spLocks noGrp="1"/>
          </p:cNvSpPr>
          <p:nvPr>
            <p:ph idx="4294967295"/>
          </p:nvPr>
        </p:nvSpPr>
        <p:spPr>
          <a:xfrm>
            <a:off x="868680" y="1335676"/>
            <a:ext cx="8877300" cy="2954338"/>
          </a:xfrm>
        </p:spPr>
        <p:txBody>
          <a:bodyPr/>
          <a:lstStyle/>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units are provisioned for each database account based on the number of capacity units purchased.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 consumption is evaluated as a rate per second.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If your application requires a higher level of throughput, you can purchase additional capacity units.</a:t>
            </a:r>
          </a:p>
          <a:p>
            <a:pPr marL="0" indent="0">
              <a:buNone/>
            </a:pPr>
            <a:endParaRPr lang="en-US" sz="2400" dirty="0">
              <a:latin typeface="+mj-lt"/>
            </a:endParaRPr>
          </a:p>
        </p:txBody>
      </p:sp>
      <p:graphicFrame>
        <p:nvGraphicFramePr>
          <p:cNvPr id="18" name="Table 17"/>
          <p:cNvGraphicFramePr>
            <a:graphicFrameLocks noGrp="1"/>
          </p:cNvGraphicFramePr>
          <p:nvPr>
            <p:extLst/>
          </p:nvPr>
        </p:nvGraphicFramePr>
        <p:xfrm>
          <a:off x="1309511" y="4300855"/>
          <a:ext cx="9798756" cy="2286508"/>
        </p:xfrm>
        <a:graphic>
          <a:graphicData uri="http://schemas.openxmlformats.org/drawingml/2006/table">
            <a:tbl>
              <a:tblPr firstRow="1" bandRow="1">
                <a:tableStyleId>{72833802-FEF1-4C79-8D5D-14CF1EAF98D9}</a:tableStyleId>
              </a:tblPr>
              <a:tblGrid>
                <a:gridCol w="4899378"/>
                <a:gridCol w="4899378"/>
              </a:tblGrid>
              <a:tr h="370840">
                <a:tc>
                  <a:txBody>
                    <a:bodyPr/>
                    <a:lstStyle/>
                    <a:p>
                      <a:pPr marL="0" marR="0">
                        <a:lnSpc>
                          <a:spcPct val="107000"/>
                        </a:lnSpc>
                        <a:spcBef>
                          <a:spcPts val="0"/>
                        </a:spcBef>
                        <a:spcAft>
                          <a:spcPts val="800"/>
                        </a:spcAft>
                      </a:pPr>
                      <a:r>
                        <a:rPr lang="en-US" sz="1800" dirty="0" smtClean="0">
                          <a:effectLst/>
                        </a:rPr>
                        <a:t>Database Operations</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Operations per second per </a:t>
                      </a:r>
                      <a:r>
                        <a:rPr lang="en-US" sz="1800" dirty="0" smtClean="0">
                          <a:effectLst/>
                        </a:rPr>
                        <a:t>capacity</a:t>
                      </a:r>
                      <a:r>
                        <a:rPr lang="en-US" sz="1800" baseline="0" dirty="0" smtClean="0">
                          <a:effectLst/>
                        </a:rPr>
                        <a:t> unit</a:t>
                      </a:r>
                      <a:endParaRPr lang="en-US" sz="2400" dirty="0">
                        <a:effectLst/>
                        <a:latin typeface="+mn-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Reading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2000 reads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Inserting/Replacing/Deleting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500 inserts/replace/deletes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Query a collection with a simple predicate and returning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1000 queries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dirty="0">
                          <a:effectLst/>
                        </a:rPr>
                        <a:t>Stored Procedure a 50 document inserts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20 stored procedures</a:t>
                      </a:r>
                      <a:endParaRPr lang="en-US" sz="2400" dirty="0">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7.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6850</TotalTime>
  <Words>17561</Words>
  <Application>Microsoft Office PowerPoint</Application>
  <PresentationFormat>Widescreen</PresentationFormat>
  <Paragraphs>2899</Paragraphs>
  <Slides>188</Slides>
  <Notes>112</Notes>
  <HiddenSlides>86</HiddenSlides>
  <MMClips>0</MMClips>
  <ScaleCrop>false</ScaleCrop>
  <HeadingPairs>
    <vt:vector size="8" baseType="variant">
      <vt:variant>
        <vt:lpstr>Fonts Used</vt:lpstr>
      </vt:variant>
      <vt:variant>
        <vt:i4>18</vt:i4>
      </vt:variant>
      <vt:variant>
        <vt:lpstr>Theme</vt:lpstr>
      </vt:variant>
      <vt:variant>
        <vt:i4>9</vt:i4>
      </vt:variant>
      <vt:variant>
        <vt:lpstr>Embedded OLE Servers</vt:lpstr>
      </vt:variant>
      <vt:variant>
        <vt:i4>2</vt:i4>
      </vt:variant>
      <vt:variant>
        <vt:lpstr>Slide Titles</vt:lpstr>
      </vt:variant>
      <vt:variant>
        <vt:i4>188</vt:i4>
      </vt:variant>
    </vt:vector>
  </HeadingPairs>
  <TitlesOfParts>
    <vt:vector size="217" baseType="lpstr">
      <vt:lpstr>メイリオ</vt:lpstr>
      <vt:lpstr>微软雅黑</vt:lpstr>
      <vt:lpstr>宋体</vt:lpstr>
      <vt:lpstr>Arial</vt:lpstr>
      <vt:lpstr>Arial Bold</vt:lpstr>
      <vt:lpstr>Calibri</vt:lpstr>
      <vt:lpstr>Calibri Light</vt:lpstr>
      <vt:lpstr>Consolas</vt:lpstr>
      <vt:lpstr>Courier New</vt:lpstr>
      <vt:lpstr>Segoe</vt:lpstr>
      <vt:lpstr>Segoe Pro</vt:lpstr>
      <vt:lpstr>Segoe Pro Light</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STB Product Families 2013</vt:lpstr>
      <vt:lpstr>1_Metro Template Light 16x9</vt:lpstr>
      <vt:lpstr>1_Office Theme</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Microsoft SQL Server on a Virtual Machine</vt:lpstr>
      <vt:lpstr>Run SQL on VM</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Pricing</vt:lpstr>
      <vt:lpstr>Request Units</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426</cp:revision>
  <cp:lastPrinted>2014-03-26T17:46:13Z</cp:lastPrinted>
  <dcterms:created xsi:type="dcterms:W3CDTF">2014-03-19T23:21:38Z</dcterms:created>
  <dcterms:modified xsi:type="dcterms:W3CDTF">2015-01-08T20:41:39Z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